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handoutMasterIdLst>
    <p:handoutMasterId r:id="rId82"/>
  </p:handoutMasterIdLst>
  <p:sldIdLst>
    <p:sldId id="1553" r:id="rId2"/>
    <p:sldId id="1538" r:id="rId3"/>
    <p:sldId id="1443" r:id="rId4"/>
    <p:sldId id="1444" r:id="rId5"/>
    <p:sldId id="1445" r:id="rId6"/>
    <p:sldId id="1446" r:id="rId7"/>
    <p:sldId id="1502" r:id="rId8"/>
    <p:sldId id="1503" r:id="rId9"/>
    <p:sldId id="1505" r:id="rId10"/>
    <p:sldId id="1504" r:id="rId11"/>
    <p:sldId id="1539" r:id="rId12"/>
    <p:sldId id="1451" r:id="rId13"/>
    <p:sldId id="1452" r:id="rId14"/>
    <p:sldId id="1453" r:id="rId15"/>
    <p:sldId id="1454" r:id="rId16"/>
    <p:sldId id="1532" r:id="rId17"/>
    <p:sldId id="1533" r:id="rId18"/>
    <p:sldId id="1534" r:id="rId19"/>
    <p:sldId id="1513" r:id="rId20"/>
    <p:sldId id="1514" r:id="rId21"/>
    <p:sldId id="1515" r:id="rId22"/>
    <p:sldId id="1516" r:id="rId23"/>
    <p:sldId id="1541" r:id="rId24"/>
    <p:sldId id="1542" r:id="rId25"/>
    <p:sldId id="1543" r:id="rId26"/>
    <p:sldId id="1535" r:id="rId27"/>
    <p:sldId id="1546" r:id="rId28"/>
    <p:sldId id="1506" r:id="rId29"/>
    <p:sldId id="1508" r:id="rId30"/>
    <p:sldId id="1511" r:id="rId31"/>
    <p:sldId id="1509" r:id="rId32"/>
    <p:sldId id="1523" r:id="rId33"/>
    <p:sldId id="1524" r:id="rId34"/>
    <p:sldId id="1551" r:id="rId35"/>
    <p:sldId id="1547" r:id="rId36"/>
    <p:sldId id="1537" r:id="rId37"/>
    <p:sldId id="1458" r:id="rId38"/>
    <p:sldId id="1526" r:id="rId39"/>
    <p:sldId id="1527" r:id="rId40"/>
    <p:sldId id="1528" r:id="rId41"/>
    <p:sldId id="1552" r:id="rId42"/>
    <p:sldId id="1459" r:id="rId43"/>
    <p:sldId id="1460" r:id="rId44"/>
    <p:sldId id="1461" r:id="rId45"/>
    <p:sldId id="1462" r:id="rId46"/>
    <p:sldId id="1463" r:id="rId47"/>
    <p:sldId id="1464" r:id="rId48"/>
    <p:sldId id="1465" r:id="rId49"/>
    <p:sldId id="1466" r:id="rId50"/>
    <p:sldId id="1467" r:id="rId51"/>
    <p:sldId id="1468" r:id="rId52"/>
    <p:sldId id="1469" r:id="rId53"/>
    <p:sldId id="1550" r:id="rId54"/>
    <p:sldId id="1548" r:id="rId55"/>
    <p:sldId id="1471" r:id="rId56"/>
    <p:sldId id="1473" r:id="rId57"/>
    <p:sldId id="1474" r:id="rId58"/>
    <p:sldId id="1475" r:id="rId59"/>
    <p:sldId id="1476" r:id="rId60"/>
    <p:sldId id="1477" r:id="rId61"/>
    <p:sldId id="1478" r:id="rId62"/>
    <p:sldId id="1479" r:id="rId63"/>
    <p:sldId id="1480" r:id="rId64"/>
    <p:sldId id="1481" r:id="rId65"/>
    <p:sldId id="1482" r:id="rId66"/>
    <p:sldId id="1483" r:id="rId67"/>
    <p:sldId id="1484" r:id="rId68"/>
    <p:sldId id="1549" r:id="rId69"/>
    <p:sldId id="1554" r:id="rId70"/>
    <p:sldId id="1555" r:id="rId71"/>
    <p:sldId id="1556" r:id="rId72"/>
    <p:sldId id="1557" r:id="rId73"/>
    <p:sldId id="1558" r:id="rId74"/>
    <p:sldId id="1559" r:id="rId75"/>
    <p:sldId id="1560" r:id="rId76"/>
    <p:sldId id="1561" r:id="rId77"/>
    <p:sldId id="1562" r:id="rId78"/>
    <p:sldId id="1563" r:id="rId79"/>
    <p:sldId id="1525" r:id="rId8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92" autoAdjust="0"/>
    <p:restoredTop sz="75202" autoAdjust="0"/>
  </p:normalViewPr>
  <p:slideViewPr>
    <p:cSldViewPr>
      <p:cViewPr varScale="1">
        <p:scale>
          <a:sx n="103" d="100"/>
          <a:sy n="103" d="100"/>
        </p:scale>
        <p:origin x="23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handoutMaster" Target="handoutMasters/handoutMaster1.xml"/><Relationship Id="rId83" Type="http://schemas.openxmlformats.org/officeDocument/2006/relationships/presProps" Target="presProps.xml"/><Relationship Id="rId84" Type="http://schemas.openxmlformats.org/officeDocument/2006/relationships/viewProps" Target="viewProps.xml"/><Relationship Id="rId85" Type="http://schemas.openxmlformats.org/officeDocument/2006/relationships/theme" Target="theme/theme1.xml"/><Relationship Id="rId86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78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3830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0.w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11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3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5: Analyzing Relational Data (3/3)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February 15, 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9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 Ideas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are good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need schemas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334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Schemas allow logical/physical separation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Logical/physical separation allows you to do cool things</a:t>
            </a:r>
          </a:p>
        </p:txBody>
      </p:sp>
    </p:spTree>
    <p:extLst>
      <p:ext uri="{BB962C8B-B14F-4D97-AF65-F5344CB8AC3E}">
        <p14:creationId xmlns:p14="http://schemas.microsoft.com/office/powerpoint/2010/main" val="4282729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Thrift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81838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Originally developed by Facebook, now an Apache project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309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Provides a DDL with numerous language bindings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11958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Compact binary encoding of typed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structs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Fields can be marked as optional or required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Compiler automatically generates code for manipulating messages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9549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Provides RPC mechanisms for service definitions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7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Don’t like Thrift? Alternatives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include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protobufs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and Avro</a:t>
            </a:r>
          </a:p>
        </p:txBody>
      </p:sp>
    </p:spTree>
    <p:extLst>
      <p:ext uri="{BB962C8B-B14F-4D97-AF65-F5344CB8AC3E}">
        <p14:creationId xmlns:p14="http://schemas.microsoft.com/office/powerpoint/2010/main" val="13196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ache_Thrift_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95754"/>
            <a:ext cx="3048000" cy="5509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7214" y="2209800"/>
            <a:ext cx="3878586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struct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Tweet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1: required i32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userId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2: required string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userName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3: required string text;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4: optional Location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loc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struct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Location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{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1: required double latitude;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2: required double longitude;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Thrift</a:t>
            </a:r>
          </a:p>
        </p:txBody>
      </p:sp>
    </p:spTree>
    <p:extLst>
      <p:ext uri="{BB962C8B-B14F-4D97-AF65-F5344CB8AC3E}">
        <p14:creationId xmlns:p14="http://schemas.microsoft.com/office/powerpoint/2010/main" val="24014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438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Why not…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1929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XML or JSON?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653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REST?</a:t>
            </a:r>
          </a:p>
        </p:txBody>
      </p:sp>
    </p:spTree>
    <p:extLst>
      <p:ext uri="{BB962C8B-B14F-4D97-AF65-F5344CB8AC3E}">
        <p14:creationId xmlns:p14="http://schemas.microsoft.com/office/powerpoint/2010/main" val="3073866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2133600"/>
            <a:ext cx="3657600" cy="1384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Logical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3657600"/>
            <a:ext cx="3657600" cy="13849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Physical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600" y="38862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How bytes are actually represented in storage…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953000" y="2057400"/>
            <a:ext cx="2590800" cy="1447800"/>
            <a:chOff x="3124200" y="1752600"/>
            <a:chExt cx="2590800" cy="1447800"/>
          </a:xfrm>
        </p:grpSpPr>
        <p:sp>
          <p:nvSpPr>
            <p:cNvPr id="8" name="Rectangle 7"/>
            <p:cNvSpPr/>
            <p:nvPr/>
          </p:nvSpPr>
          <p:spPr>
            <a:xfrm>
              <a:off x="3581400" y="1752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24200" y="17526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43400" y="1752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800600" y="1752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5334000" y="1752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81400" y="2286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24200" y="22860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343400" y="22860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4800600" y="22860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5334000" y="22860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81400" y="2819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24200" y="28194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43400" y="2819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4800600" y="2819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334000" y="2819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663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81400" y="1752600"/>
            <a:ext cx="685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4200" y="17526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4343400" y="1752600"/>
            <a:ext cx="381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4800600" y="17526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334000" y="1752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81400" y="2286000"/>
            <a:ext cx="685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24200" y="22860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43400" y="2286000"/>
            <a:ext cx="3810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800600" y="22860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334000" y="228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81400" y="2819400"/>
            <a:ext cx="6858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24200" y="28194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2819400"/>
            <a:ext cx="381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4800600" y="28194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3340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81400" y="3352800"/>
            <a:ext cx="685800" cy="381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24200" y="33528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343400" y="3352800"/>
            <a:ext cx="3810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4800600" y="33528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334000" y="3352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85800" y="4186535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85800" y="54102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</a:t>
            </a:r>
          </a:p>
        </p:txBody>
      </p:sp>
    </p:spTree>
    <p:extLst>
      <p:ext uri="{BB962C8B-B14F-4D97-AF65-F5344CB8AC3E}">
        <p14:creationId xmlns:p14="http://schemas.microsoft.com/office/powerpoint/2010/main" val="26137445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Row stores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Easier to modify a record: in-place updates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Might read unnecessary data when processing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Column stores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Only read necessary data when processing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Tuple writes require multiple operations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Tuple updates are complex</a:t>
            </a:r>
          </a:p>
        </p:txBody>
      </p:sp>
    </p:spTree>
    <p:extLst>
      <p:ext uri="{BB962C8B-B14F-4D97-AF65-F5344CB8AC3E}">
        <p14:creationId xmlns:p14="http://schemas.microsoft.com/office/powerpoint/2010/main" val="20440104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n Arrow 33"/>
          <p:cNvSpPr/>
          <p:nvPr/>
        </p:nvSpPr>
        <p:spPr bwMode="auto">
          <a:xfrm rot="2700000">
            <a:off x="5600863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 rot="18900000" flipH="1">
            <a:off x="2323937" y="3066093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543300" y="565744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3300" y="609659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analysts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3543300" y="44196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43300" y="4731603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OLAP Data </a:t>
            </a:r>
            <a:b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19" name="Can 18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57150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57150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150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3716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3716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716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external APIs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715000" y="1838126"/>
            <a:ext cx="2057400" cy="1133674"/>
            <a:chOff x="3543300" y="1838126"/>
            <a:chExt cx="2057400" cy="1133674"/>
          </a:xfrm>
        </p:grpSpPr>
        <p:sp>
          <p:nvSpPr>
            <p:cNvPr id="29" name="Can 28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33500" y="1838126"/>
            <a:ext cx="2057400" cy="1133674"/>
            <a:chOff x="3543300" y="1838126"/>
            <a:chExt cx="2057400" cy="1133674"/>
          </a:xfrm>
        </p:grpSpPr>
        <p:sp>
          <p:nvSpPr>
            <p:cNvPr id="32" name="Can 31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163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These are well-known in traditional databases…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353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3405613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2000" y="4472413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 rot="21430914">
            <a:off x="1615952" y="5569096"/>
            <a:ext cx="43434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This compresses better with </a:t>
            </a:r>
            <a:b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off-the-shelf tools, e.g., </a:t>
            </a:r>
            <a:r>
              <a:rPr lang="en-US" sz="28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gzip</a:t>
            </a: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.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136386" y="5767813"/>
            <a:ext cx="11194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Why?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124200" y="1295400"/>
            <a:ext cx="2590800" cy="1981200"/>
            <a:chOff x="3124200" y="1752600"/>
            <a:chExt cx="2590800" cy="1981200"/>
          </a:xfrm>
        </p:grpSpPr>
        <p:sp>
          <p:nvSpPr>
            <p:cNvPr id="72" name="Rectangle 71"/>
            <p:cNvSpPr/>
            <p:nvPr/>
          </p:nvSpPr>
          <p:spPr>
            <a:xfrm>
              <a:off x="3581400" y="1752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124200" y="17526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343400" y="1752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ounded Rectangle 76"/>
            <p:cNvSpPr/>
            <p:nvPr/>
          </p:nvSpPr>
          <p:spPr bwMode="auto">
            <a:xfrm>
              <a:off x="4800600" y="1752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5334000" y="1752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581400" y="2286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124200" y="22860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343400" y="22860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ounded Rectangle 88"/>
            <p:cNvSpPr/>
            <p:nvPr/>
          </p:nvSpPr>
          <p:spPr bwMode="auto">
            <a:xfrm>
              <a:off x="4800600" y="22860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5334000" y="22860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81400" y="2819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124200" y="28194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343400" y="2819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ounded Rectangle 93"/>
            <p:cNvSpPr/>
            <p:nvPr/>
          </p:nvSpPr>
          <p:spPr bwMode="auto">
            <a:xfrm>
              <a:off x="4800600" y="2819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5334000" y="2819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581400" y="33528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124200" y="33528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4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343400" y="33528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ounded Rectangle 98"/>
            <p:cNvSpPr/>
            <p:nvPr/>
          </p:nvSpPr>
          <p:spPr bwMode="auto">
            <a:xfrm>
              <a:off x="4800600" y="33528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334000" y="33528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Stores: Compression</a:t>
            </a:r>
          </a:p>
        </p:txBody>
      </p:sp>
    </p:spTree>
    <p:extLst>
      <p:ext uri="{BB962C8B-B14F-4D97-AF65-F5344CB8AC3E}">
        <p14:creationId xmlns:p14="http://schemas.microsoft.com/office/powerpoint/2010/main" val="1551469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A Major Step Backwards?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597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a step backward in database access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78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Schemas are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Separation of the schema from the application is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High-level access languages are good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poor implementation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007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and only brute force (no indexes, for example)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34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not novel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5866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missing features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9676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Bulk loader, indexing, updates, transactions…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481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incompatible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with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DBMS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tools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5632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3405613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2000" y="4472413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57063" y="5877580"/>
            <a:ext cx="8029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Additional opportunities for smarter compression…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124200" y="1295400"/>
            <a:ext cx="2590800" cy="1981200"/>
            <a:chOff x="3124200" y="1752600"/>
            <a:chExt cx="2590800" cy="1981200"/>
          </a:xfrm>
        </p:grpSpPr>
        <p:sp>
          <p:nvSpPr>
            <p:cNvPr id="72" name="Rectangle 71"/>
            <p:cNvSpPr/>
            <p:nvPr/>
          </p:nvSpPr>
          <p:spPr>
            <a:xfrm>
              <a:off x="3581400" y="1752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124200" y="17526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343400" y="1752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ounded Rectangle 76"/>
            <p:cNvSpPr/>
            <p:nvPr/>
          </p:nvSpPr>
          <p:spPr bwMode="auto">
            <a:xfrm>
              <a:off x="4800600" y="1752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5334000" y="1752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581400" y="2286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124200" y="22860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343400" y="22860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ounded Rectangle 88"/>
            <p:cNvSpPr/>
            <p:nvPr/>
          </p:nvSpPr>
          <p:spPr bwMode="auto">
            <a:xfrm>
              <a:off x="4800600" y="22860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5334000" y="22860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81400" y="2819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124200" y="28194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343400" y="2819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ounded Rectangle 93"/>
            <p:cNvSpPr/>
            <p:nvPr/>
          </p:nvSpPr>
          <p:spPr bwMode="auto">
            <a:xfrm>
              <a:off x="4800600" y="2819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5334000" y="2819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581400" y="33528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124200" y="33528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4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343400" y="33528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ounded Rectangle 98"/>
            <p:cNvSpPr/>
            <p:nvPr/>
          </p:nvSpPr>
          <p:spPr bwMode="auto">
            <a:xfrm>
              <a:off x="4800600" y="33528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334000" y="33528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Stores: Compression</a:t>
            </a:r>
          </a:p>
        </p:txBody>
      </p:sp>
    </p:spTree>
    <p:extLst>
      <p:ext uri="{BB962C8B-B14F-4D97-AF65-F5344CB8AC3E}">
        <p14:creationId xmlns:p14="http://schemas.microsoft.com/office/powerpoint/2010/main" val="4026114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2000" y="11430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463159" y="2438400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Run-length encoding example: 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79157" y="3124200"/>
            <a:ext cx="685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564957" y="3048000"/>
            <a:ext cx="5301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is a foreign key, relatively small cardinality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26757" y="3810000"/>
            <a:ext cx="1335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In reality: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79157" y="4343400"/>
            <a:ext cx="7350443" cy="461665"/>
            <a:chOff x="879157" y="4343400"/>
            <a:chExt cx="7350443" cy="461665"/>
          </a:xfrm>
        </p:grpSpPr>
        <p:sp>
          <p:nvSpPr>
            <p:cNvPr id="102" name="Rectangle 101"/>
            <p:cNvSpPr/>
            <p:nvPr/>
          </p:nvSpPr>
          <p:spPr>
            <a:xfrm>
              <a:off x="8791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5649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2507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29365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3081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9939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6797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3655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0513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6223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737157" y="4343400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…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726757" y="5105400"/>
            <a:ext cx="1168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Encode: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79157" y="5638800"/>
            <a:ext cx="4390930" cy="461665"/>
            <a:chOff x="879157" y="5638800"/>
            <a:chExt cx="4390930" cy="461665"/>
          </a:xfrm>
        </p:grpSpPr>
        <p:sp>
          <p:nvSpPr>
            <p:cNvPr id="116" name="Rectangle 115"/>
            <p:cNvSpPr/>
            <p:nvPr/>
          </p:nvSpPr>
          <p:spPr>
            <a:xfrm>
              <a:off x="879157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124200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810000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981200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600200" y="563880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709446" y="563880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538246" y="5638800"/>
              <a:ext cx="731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 …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4793693" y="3352800"/>
            <a:ext cx="29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(even better,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boolean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Columns Stores: RLE</a:t>
            </a:r>
          </a:p>
        </p:txBody>
      </p:sp>
    </p:spTree>
    <p:extLst>
      <p:ext uri="{BB962C8B-B14F-4D97-AF65-F5344CB8AC3E}">
        <p14:creationId xmlns:p14="http://schemas.microsoft.com/office/powerpoint/2010/main" val="3705875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0" grpId="0" animBg="1"/>
      <p:bldP spid="101" grpId="0"/>
      <p:bldP spid="103" grpId="0"/>
      <p:bldP spid="117" grpId="0"/>
      <p:bldP spid="1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2000" y="11430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463159" y="2438400"/>
            <a:ext cx="5909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Say you’re coding a bunch of integers…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Columns Stores: Integer Coding</a:t>
            </a:r>
          </a:p>
        </p:txBody>
      </p:sp>
    </p:spTree>
    <p:extLst>
      <p:ext uri="{BB962C8B-B14F-4D97-AF65-F5344CB8AC3E}">
        <p14:creationId xmlns:p14="http://schemas.microsoft.com/office/powerpoint/2010/main" val="1690440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2133600" y="3048000"/>
            <a:ext cx="1828800" cy="228600"/>
            <a:chOff x="1295400" y="2362200"/>
            <a:chExt cx="1828800" cy="228600"/>
          </a:xfrm>
        </p:grpSpPr>
        <p:sp>
          <p:nvSpPr>
            <p:cNvPr id="6" name="Rectangle 5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" name="Rectangle 11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" name="Rectangle 3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133600" y="3505200"/>
            <a:ext cx="1828800" cy="228600"/>
            <a:chOff x="1295400" y="2362200"/>
            <a:chExt cx="1828800" cy="228600"/>
          </a:xfrm>
        </p:grpSpPr>
        <p:sp>
          <p:nvSpPr>
            <p:cNvPr id="61" name="Rectangle 60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3" name="Rectangle 62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4" name="Rectangle 63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5" name="Rectangle 64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6" name="Rectangle 65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7" name="Rectangle 66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8" name="Rectangle 67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solidFill>
                    <a:schemeClr val="bg1"/>
                  </a:solidFill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191000" y="3505200"/>
            <a:ext cx="1828800" cy="228600"/>
            <a:chOff x="1295400" y="2362200"/>
            <a:chExt cx="1828800" cy="228600"/>
          </a:xfrm>
        </p:grpSpPr>
        <p:sp>
          <p:nvSpPr>
            <p:cNvPr id="70" name="Rectangle 69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1" name="Rectangle 70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2" name="Rectangle 71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3" name="Rectangle 72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6" name="Rectangle 75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133600" y="3962400"/>
            <a:ext cx="1828800" cy="228600"/>
            <a:chOff x="1295400" y="2362200"/>
            <a:chExt cx="1828800" cy="228600"/>
          </a:xfrm>
        </p:grpSpPr>
        <p:sp>
          <p:nvSpPr>
            <p:cNvPr id="79" name="Rectangle 78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191000" y="3962400"/>
            <a:ext cx="1828800" cy="228600"/>
            <a:chOff x="1295400" y="2362200"/>
            <a:chExt cx="1828800" cy="228600"/>
          </a:xfrm>
        </p:grpSpPr>
        <p:sp>
          <p:nvSpPr>
            <p:cNvPr id="88" name="Rectangle 87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1" name="Rectangle 90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6324600" y="3962400"/>
            <a:ext cx="1828800" cy="228600"/>
            <a:chOff x="1295400" y="2362200"/>
            <a:chExt cx="1828800" cy="228600"/>
          </a:xfrm>
        </p:grpSpPr>
        <p:sp>
          <p:nvSpPr>
            <p:cNvPr id="97" name="Rectangle 96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4" name="Rectangle 103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371600" y="2971800"/>
            <a:ext cx="639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7 bits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295400" y="3429000"/>
            <a:ext cx="741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14 bits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295400" y="3886200"/>
            <a:ext cx="741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21 bits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VByte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0" y="510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Works okay, easy to implement…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0" y="1501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 idea: use only as many bytes as needed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0" y="1882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reserve one bit per byte as the “continuation bit”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remaining bits for encoding value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3" name="TextBox 112"/>
          <p:cNvSpPr txBox="1"/>
          <p:nvPr/>
        </p:nvSpPr>
        <p:spPr>
          <a:xfrm rot="20989502">
            <a:off x="97780" y="348799"/>
            <a:ext cx="313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14" name="TextBox 113"/>
          <p:cNvSpPr txBox="1"/>
          <p:nvPr/>
        </p:nvSpPr>
        <p:spPr>
          <a:xfrm rot="20989502">
            <a:off x="1287747" y="687779"/>
            <a:ext cx="82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/>
                <a:cs typeface="Gill Sans"/>
              </a:rPr>
              <a:t>(Part 3)</a:t>
            </a:r>
            <a:endParaRPr lang="en-US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17844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375644" y="1828800"/>
            <a:ext cx="6311156" cy="609600"/>
            <a:chOff x="2375644" y="1676400"/>
            <a:chExt cx="6311156" cy="609600"/>
          </a:xfrm>
        </p:grpSpPr>
        <p:sp>
          <p:nvSpPr>
            <p:cNvPr id="5" name="Rectangle 4"/>
            <p:cNvSpPr/>
            <p:nvPr/>
          </p:nvSpPr>
          <p:spPr bwMode="ltGray">
            <a:xfrm>
              <a:off x="2375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ltGray">
            <a:xfrm>
              <a:off x="2680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2985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ltGray">
            <a:xfrm>
              <a:off x="3290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ltGray">
            <a:xfrm>
              <a:off x="3594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ltGray">
            <a:xfrm>
              <a:off x="3899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ltGray">
            <a:xfrm>
              <a:off x="4204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ltGray">
            <a:xfrm>
              <a:off x="4509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ltGray">
            <a:xfrm>
              <a:off x="4814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ltGray">
            <a:xfrm>
              <a:off x="5118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ltGray">
            <a:xfrm>
              <a:off x="5423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ltGray">
            <a:xfrm>
              <a:off x="5728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ltGray">
            <a:xfrm>
              <a:off x="6033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ltGray">
            <a:xfrm>
              <a:off x="6338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 bwMode="ltGray">
            <a:xfrm>
              <a:off x="2375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 bwMode="ltGray">
            <a:xfrm>
              <a:off x="2680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ltGray">
            <a:xfrm>
              <a:off x="2985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ltGray">
            <a:xfrm>
              <a:off x="3290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ltGray">
            <a:xfrm>
              <a:off x="35948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ltGray">
            <a:xfrm>
              <a:off x="3899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ltGray">
            <a:xfrm>
              <a:off x="4204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 bwMode="ltGray">
            <a:xfrm>
              <a:off x="4509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ltGray">
            <a:xfrm>
              <a:off x="4814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ltGray">
            <a:xfrm>
              <a:off x="51188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ltGray">
            <a:xfrm>
              <a:off x="5423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ltGray">
            <a:xfrm>
              <a:off x="5728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ltGray">
            <a:xfrm>
              <a:off x="6033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ltGray">
            <a:xfrm>
              <a:off x="6338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6719044" y="1676400"/>
              <a:ext cx="1967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28 1-bit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375644" y="2571690"/>
            <a:ext cx="6311156" cy="628710"/>
            <a:chOff x="2375644" y="2419290"/>
            <a:chExt cx="6311156" cy="628710"/>
          </a:xfrm>
        </p:grpSpPr>
        <p:sp>
          <p:nvSpPr>
            <p:cNvPr id="49" name="Rectangle 48"/>
            <p:cNvSpPr/>
            <p:nvPr/>
          </p:nvSpPr>
          <p:spPr bwMode="ltGray">
            <a:xfrm>
              <a:off x="2375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ltGray">
            <a:xfrm>
              <a:off x="2604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ltGray">
            <a:xfrm>
              <a:off x="2909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2" name="Rectangle 51"/>
            <p:cNvSpPr/>
            <p:nvPr/>
          </p:nvSpPr>
          <p:spPr bwMode="ltGray">
            <a:xfrm>
              <a:off x="3137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3" name="Rectangle 52"/>
            <p:cNvSpPr/>
            <p:nvPr/>
          </p:nvSpPr>
          <p:spPr bwMode="ltGray">
            <a:xfrm>
              <a:off x="3442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4" name="Rectangle 53"/>
            <p:cNvSpPr/>
            <p:nvPr/>
          </p:nvSpPr>
          <p:spPr bwMode="ltGray">
            <a:xfrm>
              <a:off x="3671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5" name="Rectangle 54"/>
            <p:cNvSpPr/>
            <p:nvPr/>
          </p:nvSpPr>
          <p:spPr bwMode="ltGray">
            <a:xfrm>
              <a:off x="3975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6" name="Rectangle 55"/>
            <p:cNvSpPr/>
            <p:nvPr/>
          </p:nvSpPr>
          <p:spPr bwMode="ltGray">
            <a:xfrm>
              <a:off x="4204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7" name="Rectangle 56"/>
            <p:cNvSpPr/>
            <p:nvPr/>
          </p:nvSpPr>
          <p:spPr bwMode="ltGray">
            <a:xfrm>
              <a:off x="4509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8" name="Rectangle 57"/>
            <p:cNvSpPr/>
            <p:nvPr/>
          </p:nvSpPr>
          <p:spPr bwMode="ltGray">
            <a:xfrm>
              <a:off x="4737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9" name="Rectangle 58"/>
            <p:cNvSpPr/>
            <p:nvPr/>
          </p:nvSpPr>
          <p:spPr bwMode="ltGray">
            <a:xfrm>
              <a:off x="5042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0" name="Rectangle 59"/>
            <p:cNvSpPr/>
            <p:nvPr/>
          </p:nvSpPr>
          <p:spPr bwMode="ltGray">
            <a:xfrm>
              <a:off x="5271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1" name="Rectangle 60"/>
            <p:cNvSpPr/>
            <p:nvPr/>
          </p:nvSpPr>
          <p:spPr bwMode="ltGray">
            <a:xfrm>
              <a:off x="5576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5804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2375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8" name="Rectangle 77"/>
            <p:cNvSpPr/>
            <p:nvPr/>
          </p:nvSpPr>
          <p:spPr bwMode="ltGray">
            <a:xfrm>
              <a:off x="2604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9" name="Rectangle 78"/>
            <p:cNvSpPr/>
            <p:nvPr/>
          </p:nvSpPr>
          <p:spPr bwMode="ltGray">
            <a:xfrm>
              <a:off x="2909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3137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34424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3671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39758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42044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4509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47378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7" name="Rectangle 86"/>
            <p:cNvSpPr/>
            <p:nvPr/>
          </p:nvSpPr>
          <p:spPr bwMode="ltGray">
            <a:xfrm>
              <a:off x="5042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8" name="Rectangle 87"/>
            <p:cNvSpPr/>
            <p:nvPr/>
          </p:nvSpPr>
          <p:spPr bwMode="ltGray">
            <a:xfrm>
              <a:off x="5271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5576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5804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719044" y="2419290"/>
              <a:ext cx="1967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14 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2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5644" y="3333690"/>
            <a:ext cx="6182916" cy="628710"/>
            <a:chOff x="2375644" y="3181290"/>
            <a:chExt cx="6182916" cy="628710"/>
          </a:xfrm>
        </p:grpSpPr>
        <p:sp>
          <p:nvSpPr>
            <p:cNvPr id="91" name="Rectangle 90"/>
            <p:cNvSpPr/>
            <p:nvPr/>
          </p:nvSpPr>
          <p:spPr bwMode="ltGray">
            <a:xfrm>
              <a:off x="2375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2604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2832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3137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3366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6" name="Rectangle 95"/>
            <p:cNvSpPr/>
            <p:nvPr/>
          </p:nvSpPr>
          <p:spPr bwMode="ltGray">
            <a:xfrm>
              <a:off x="3594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7" name="Rectangle 96"/>
            <p:cNvSpPr/>
            <p:nvPr/>
          </p:nvSpPr>
          <p:spPr bwMode="ltGray">
            <a:xfrm>
              <a:off x="3899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4128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4356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4661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4890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5118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5423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4" name="Rectangle 103"/>
            <p:cNvSpPr/>
            <p:nvPr/>
          </p:nvSpPr>
          <p:spPr bwMode="ltGray">
            <a:xfrm>
              <a:off x="5652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5" name="Rectangle 104"/>
            <p:cNvSpPr/>
            <p:nvPr/>
          </p:nvSpPr>
          <p:spPr bwMode="ltGray">
            <a:xfrm>
              <a:off x="5880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2" name="Rectangle 111"/>
            <p:cNvSpPr/>
            <p:nvPr/>
          </p:nvSpPr>
          <p:spPr bwMode="ltGray">
            <a:xfrm>
              <a:off x="2375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3" name="Rectangle 112"/>
            <p:cNvSpPr/>
            <p:nvPr/>
          </p:nvSpPr>
          <p:spPr bwMode="ltGray">
            <a:xfrm>
              <a:off x="2604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4" name="Rectangle 113"/>
            <p:cNvSpPr/>
            <p:nvPr/>
          </p:nvSpPr>
          <p:spPr bwMode="ltGray">
            <a:xfrm>
              <a:off x="2832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5" name="Rectangle 114"/>
            <p:cNvSpPr/>
            <p:nvPr/>
          </p:nvSpPr>
          <p:spPr bwMode="ltGray">
            <a:xfrm>
              <a:off x="3137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6" name="Rectangle 115"/>
            <p:cNvSpPr/>
            <p:nvPr/>
          </p:nvSpPr>
          <p:spPr bwMode="ltGray">
            <a:xfrm>
              <a:off x="3366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7" name="Rectangle 116"/>
            <p:cNvSpPr/>
            <p:nvPr/>
          </p:nvSpPr>
          <p:spPr bwMode="ltGray">
            <a:xfrm>
              <a:off x="3594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8" name="Rectangle 117"/>
            <p:cNvSpPr/>
            <p:nvPr/>
          </p:nvSpPr>
          <p:spPr bwMode="ltGray">
            <a:xfrm>
              <a:off x="3899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9" name="Rectangle 118"/>
            <p:cNvSpPr/>
            <p:nvPr/>
          </p:nvSpPr>
          <p:spPr bwMode="ltGray">
            <a:xfrm>
              <a:off x="4128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0" name="Rectangle 119"/>
            <p:cNvSpPr/>
            <p:nvPr/>
          </p:nvSpPr>
          <p:spPr bwMode="ltGray">
            <a:xfrm>
              <a:off x="4356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1" name="Rectangle 120"/>
            <p:cNvSpPr/>
            <p:nvPr/>
          </p:nvSpPr>
          <p:spPr bwMode="ltGray">
            <a:xfrm>
              <a:off x="4661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2" name="Rectangle 121"/>
            <p:cNvSpPr/>
            <p:nvPr/>
          </p:nvSpPr>
          <p:spPr bwMode="ltGray">
            <a:xfrm>
              <a:off x="4890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3" name="Rectangle 122"/>
            <p:cNvSpPr/>
            <p:nvPr/>
          </p:nvSpPr>
          <p:spPr bwMode="ltGray">
            <a:xfrm>
              <a:off x="5118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4" name="Rectangle 123"/>
            <p:cNvSpPr/>
            <p:nvPr/>
          </p:nvSpPr>
          <p:spPr bwMode="ltGray">
            <a:xfrm>
              <a:off x="5423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6719044" y="3181290"/>
              <a:ext cx="18395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9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3-bit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75644" y="4019490"/>
            <a:ext cx="6182916" cy="628710"/>
            <a:chOff x="2375644" y="3867090"/>
            <a:chExt cx="6182916" cy="628710"/>
          </a:xfrm>
        </p:grpSpPr>
        <p:sp>
          <p:nvSpPr>
            <p:cNvPr id="127" name="Rectangle 126"/>
            <p:cNvSpPr/>
            <p:nvPr/>
          </p:nvSpPr>
          <p:spPr bwMode="ltGray">
            <a:xfrm>
              <a:off x="2375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8" name="Rectangle 127"/>
            <p:cNvSpPr/>
            <p:nvPr/>
          </p:nvSpPr>
          <p:spPr bwMode="ltGray">
            <a:xfrm>
              <a:off x="2604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9" name="Rectangle 128"/>
            <p:cNvSpPr/>
            <p:nvPr/>
          </p:nvSpPr>
          <p:spPr bwMode="ltGray">
            <a:xfrm>
              <a:off x="2832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0" name="Rectangle 129"/>
            <p:cNvSpPr/>
            <p:nvPr/>
          </p:nvSpPr>
          <p:spPr bwMode="ltGray">
            <a:xfrm>
              <a:off x="3061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1" name="Rectangle 130"/>
            <p:cNvSpPr/>
            <p:nvPr/>
          </p:nvSpPr>
          <p:spPr bwMode="ltGray">
            <a:xfrm>
              <a:off x="3366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2" name="Rectangle 131"/>
            <p:cNvSpPr/>
            <p:nvPr/>
          </p:nvSpPr>
          <p:spPr bwMode="ltGray">
            <a:xfrm>
              <a:off x="3594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3" name="Rectangle 132"/>
            <p:cNvSpPr/>
            <p:nvPr/>
          </p:nvSpPr>
          <p:spPr bwMode="ltGray">
            <a:xfrm>
              <a:off x="3823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4" name="Rectangle 133"/>
            <p:cNvSpPr/>
            <p:nvPr/>
          </p:nvSpPr>
          <p:spPr bwMode="ltGray">
            <a:xfrm>
              <a:off x="4052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5" name="Rectangle 134"/>
            <p:cNvSpPr/>
            <p:nvPr/>
          </p:nvSpPr>
          <p:spPr bwMode="ltGray">
            <a:xfrm>
              <a:off x="4356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6" name="Rectangle 135"/>
            <p:cNvSpPr/>
            <p:nvPr/>
          </p:nvSpPr>
          <p:spPr bwMode="ltGray">
            <a:xfrm>
              <a:off x="4585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7" name="Rectangle 136"/>
            <p:cNvSpPr/>
            <p:nvPr/>
          </p:nvSpPr>
          <p:spPr bwMode="ltGray">
            <a:xfrm>
              <a:off x="4814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8" name="Rectangle 137"/>
            <p:cNvSpPr/>
            <p:nvPr/>
          </p:nvSpPr>
          <p:spPr bwMode="ltGray">
            <a:xfrm>
              <a:off x="5042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9" name="Rectangle 138"/>
            <p:cNvSpPr/>
            <p:nvPr/>
          </p:nvSpPr>
          <p:spPr bwMode="ltGray">
            <a:xfrm>
              <a:off x="5347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0" name="Rectangle 139"/>
            <p:cNvSpPr/>
            <p:nvPr/>
          </p:nvSpPr>
          <p:spPr bwMode="ltGray">
            <a:xfrm>
              <a:off x="5576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1" name="Rectangle 140"/>
            <p:cNvSpPr/>
            <p:nvPr/>
          </p:nvSpPr>
          <p:spPr bwMode="ltGray">
            <a:xfrm>
              <a:off x="5804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2" name="Rectangle 141"/>
            <p:cNvSpPr/>
            <p:nvPr/>
          </p:nvSpPr>
          <p:spPr bwMode="ltGray">
            <a:xfrm>
              <a:off x="6033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3" name="Rectangle 142"/>
            <p:cNvSpPr/>
            <p:nvPr/>
          </p:nvSpPr>
          <p:spPr bwMode="ltGray">
            <a:xfrm>
              <a:off x="23756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4" name="Rectangle 143"/>
            <p:cNvSpPr/>
            <p:nvPr/>
          </p:nvSpPr>
          <p:spPr bwMode="ltGray">
            <a:xfrm>
              <a:off x="26042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5" name="Rectangle 144"/>
            <p:cNvSpPr/>
            <p:nvPr/>
          </p:nvSpPr>
          <p:spPr bwMode="ltGray">
            <a:xfrm>
              <a:off x="2832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6" name="Rectangle 145"/>
            <p:cNvSpPr/>
            <p:nvPr/>
          </p:nvSpPr>
          <p:spPr bwMode="ltGray">
            <a:xfrm>
              <a:off x="3061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7" name="Rectangle 146"/>
            <p:cNvSpPr/>
            <p:nvPr/>
          </p:nvSpPr>
          <p:spPr bwMode="ltGray">
            <a:xfrm>
              <a:off x="33662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8" name="Rectangle 147"/>
            <p:cNvSpPr/>
            <p:nvPr/>
          </p:nvSpPr>
          <p:spPr bwMode="ltGray">
            <a:xfrm>
              <a:off x="3594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9" name="Rectangle 148"/>
            <p:cNvSpPr/>
            <p:nvPr/>
          </p:nvSpPr>
          <p:spPr bwMode="ltGray">
            <a:xfrm>
              <a:off x="3823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0" name="Rectangle 149"/>
            <p:cNvSpPr/>
            <p:nvPr/>
          </p:nvSpPr>
          <p:spPr bwMode="ltGray">
            <a:xfrm>
              <a:off x="40520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1" name="Rectangle 150"/>
            <p:cNvSpPr/>
            <p:nvPr/>
          </p:nvSpPr>
          <p:spPr bwMode="ltGray">
            <a:xfrm>
              <a:off x="4356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2" name="Rectangle 151"/>
            <p:cNvSpPr/>
            <p:nvPr/>
          </p:nvSpPr>
          <p:spPr bwMode="ltGray">
            <a:xfrm>
              <a:off x="4585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3" name="Rectangle 152"/>
            <p:cNvSpPr/>
            <p:nvPr/>
          </p:nvSpPr>
          <p:spPr bwMode="ltGray">
            <a:xfrm>
              <a:off x="48140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4" name="Rectangle 153"/>
            <p:cNvSpPr/>
            <p:nvPr/>
          </p:nvSpPr>
          <p:spPr bwMode="ltGray">
            <a:xfrm>
              <a:off x="50426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6719044" y="3867090"/>
              <a:ext cx="18395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7 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4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2375644" y="4781490"/>
            <a:ext cx="159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(9 total ways)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27844" y="1905000"/>
            <a:ext cx="1343712" cy="2895600"/>
            <a:chOff x="927844" y="1752600"/>
            <a:chExt cx="1343712" cy="2895600"/>
          </a:xfrm>
        </p:grpSpPr>
        <p:sp>
          <p:nvSpPr>
            <p:cNvPr id="155" name="Rectangle 154"/>
            <p:cNvSpPr/>
            <p:nvPr/>
          </p:nvSpPr>
          <p:spPr bwMode="ltGray">
            <a:xfrm>
              <a:off x="1308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6" name="Rectangle 155"/>
            <p:cNvSpPr/>
            <p:nvPr/>
          </p:nvSpPr>
          <p:spPr bwMode="ltGray">
            <a:xfrm>
              <a:off x="1537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7" name="Rectangle 156"/>
            <p:cNvSpPr/>
            <p:nvPr/>
          </p:nvSpPr>
          <p:spPr bwMode="ltGray">
            <a:xfrm>
              <a:off x="1766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8" name="Rectangle 157"/>
            <p:cNvSpPr/>
            <p:nvPr/>
          </p:nvSpPr>
          <p:spPr bwMode="ltGray">
            <a:xfrm>
              <a:off x="1994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9" name="Rectangle 158"/>
            <p:cNvSpPr/>
            <p:nvPr/>
          </p:nvSpPr>
          <p:spPr bwMode="ltGray">
            <a:xfrm>
              <a:off x="1308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0" name="Rectangle 159"/>
            <p:cNvSpPr/>
            <p:nvPr/>
          </p:nvSpPr>
          <p:spPr bwMode="ltGray">
            <a:xfrm>
              <a:off x="1537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1" name="Rectangle 160"/>
            <p:cNvSpPr/>
            <p:nvPr/>
          </p:nvSpPr>
          <p:spPr bwMode="ltGray">
            <a:xfrm>
              <a:off x="1766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2" name="Rectangle 161"/>
            <p:cNvSpPr/>
            <p:nvPr/>
          </p:nvSpPr>
          <p:spPr bwMode="ltGray">
            <a:xfrm>
              <a:off x="1994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3" name="Rectangle 162"/>
            <p:cNvSpPr/>
            <p:nvPr/>
          </p:nvSpPr>
          <p:spPr bwMode="ltGray">
            <a:xfrm>
              <a:off x="1308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4" name="Rectangle 163"/>
            <p:cNvSpPr/>
            <p:nvPr/>
          </p:nvSpPr>
          <p:spPr bwMode="ltGray">
            <a:xfrm>
              <a:off x="15374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5" name="Rectangle 164"/>
            <p:cNvSpPr/>
            <p:nvPr/>
          </p:nvSpPr>
          <p:spPr bwMode="ltGray">
            <a:xfrm>
              <a:off x="17660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6" name="Rectangle 165"/>
            <p:cNvSpPr/>
            <p:nvPr/>
          </p:nvSpPr>
          <p:spPr bwMode="ltGray">
            <a:xfrm>
              <a:off x="1994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7" name="Rectangle 166"/>
            <p:cNvSpPr/>
            <p:nvPr/>
          </p:nvSpPr>
          <p:spPr bwMode="ltGray">
            <a:xfrm>
              <a:off x="1308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8" name="Rectangle 167"/>
            <p:cNvSpPr/>
            <p:nvPr/>
          </p:nvSpPr>
          <p:spPr bwMode="ltGray">
            <a:xfrm>
              <a:off x="1537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9" name="Rectangle 168"/>
            <p:cNvSpPr/>
            <p:nvPr/>
          </p:nvSpPr>
          <p:spPr bwMode="ltGray">
            <a:xfrm>
              <a:off x="1766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0" name="Rectangle 169"/>
            <p:cNvSpPr/>
            <p:nvPr/>
          </p:nvSpPr>
          <p:spPr bwMode="ltGray">
            <a:xfrm>
              <a:off x="1994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927844" y="4248090"/>
              <a:ext cx="134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“selectors”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7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Simple-9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0" y="1219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different ways can we divide up 28 bits?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Efficient decompression with hard-coded decoders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 Family – general idea applies to 64-bit words, etc.</a:t>
            </a:r>
          </a:p>
        </p:txBody>
      </p:sp>
      <p:sp>
        <p:nvSpPr>
          <p:cNvPr id="182" name="TextBox 181"/>
          <p:cNvSpPr txBox="1"/>
          <p:nvPr/>
        </p:nvSpPr>
        <p:spPr>
          <a:xfrm rot="20989502">
            <a:off x="97780" y="348799"/>
            <a:ext cx="313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83" name="TextBox 182"/>
          <p:cNvSpPr txBox="1"/>
          <p:nvPr/>
        </p:nvSpPr>
        <p:spPr>
          <a:xfrm rot="20989502">
            <a:off x="1287746" y="687779"/>
            <a:ext cx="82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/>
                <a:cs typeface="Gill Sans"/>
              </a:rPr>
              <a:t>(Part 3)</a:t>
            </a:r>
          </a:p>
        </p:txBody>
      </p:sp>
    </p:spTree>
    <p:extLst>
      <p:ext uri="{BB962C8B-B14F-4D97-AF65-F5344CB8AC3E}">
        <p14:creationId xmlns:p14="http://schemas.microsoft.com/office/powerpoint/2010/main" val="2785610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143000" y="2743200"/>
            <a:ext cx="7680146" cy="533400"/>
            <a:chOff x="1143000" y="2057400"/>
            <a:chExt cx="7680146" cy="533400"/>
          </a:xfrm>
        </p:grpSpPr>
        <p:sp>
          <p:nvSpPr>
            <p:cNvPr id="4" name="Rectangle 3"/>
            <p:cNvSpPr/>
            <p:nvPr/>
          </p:nvSpPr>
          <p:spPr bwMode="ltGray">
            <a:xfrm>
              <a:off x="1524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" name="Rectangle 4"/>
            <p:cNvSpPr/>
            <p:nvPr/>
          </p:nvSpPr>
          <p:spPr bwMode="ltGray">
            <a:xfrm>
              <a:off x="1752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ltGray">
            <a:xfrm>
              <a:off x="1981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ltGray">
            <a:xfrm>
              <a:off x="2209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ltGray">
            <a:xfrm>
              <a:off x="2438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ltGray">
            <a:xfrm>
              <a:off x="2667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2895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ltGray">
            <a:xfrm>
              <a:off x="3124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ltGray">
            <a:xfrm>
              <a:off x="3352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ltGray">
            <a:xfrm>
              <a:off x="3581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ltGray">
            <a:xfrm>
              <a:off x="3810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ltGray">
            <a:xfrm>
              <a:off x="4038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ltGray">
            <a:xfrm>
              <a:off x="4267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ltGray">
            <a:xfrm>
              <a:off x="4495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ltGray">
            <a:xfrm>
              <a:off x="4724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ltGray">
            <a:xfrm>
              <a:off x="4953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ltGray">
            <a:xfrm>
              <a:off x="5181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ltGray">
            <a:xfrm>
              <a:off x="5410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5" name="Rectangle 24"/>
            <p:cNvSpPr/>
            <p:nvPr/>
          </p:nvSpPr>
          <p:spPr bwMode="ltGray">
            <a:xfrm>
              <a:off x="5638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6" name="Rectangle 25"/>
            <p:cNvSpPr/>
            <p:nvPr/>
          </p:nvSpPr>
          <p:spPr bwMode="ltGray">
            <a:xfrm>
              <a:off x="5867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 bwMode="ltGray">
            <a:xfrm>
              <a:off x="6096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 bwMode="ltGray">
            <a:xfrm>
              <a:off x="6324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 bwMode="ltGray">
            <a:xfrm>
              <a:off x="6553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 bwMode="ltGray">
            <a:xfrm>
              <a:off x="6781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33528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 bwMode="auto">
            <a:xfrm>
              <a:off x="51816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 bwMode="ltGray">
            <a:xfrm>
              <a:off x="7010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ltGray">
            <a:xfrm>
              <a:off x="7239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ltGray">
            <a:xfrm>
              <a:off x="7467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ltGray">
            <a:xfrm>
              <a:off x="7696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ltGray">
            <a:xfrm>
              <a:off x="7924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ltGray">
            <a:xfrm>
              <a:off x="8153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 bwMode="auto">
            <a:xfrm>
              <a:off x="70104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1143000" y="21144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3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8382000" y="213360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43000" y="3352800"/>
            <a:ext cx="7239000" cy="533400"/>
            <a:chOff x="1143000" y="2667000"/>
            <a:chExt cx="7239000" cy="533400"/>
          </a:xfrm>
        </p:grpSpPr>
        <p:sp>
          <p:nvSpPr>
            <p:cNvPr id="42" name="Rectangle 41"/>
            <p:cNvSpPr/>
            <p:nvPr/>
          </p:nvSpPr>
          <p:spPr bwMode="ltGray">
            <a:xfrm>
              <a:off x="1524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ltGray">
            <a:xfrm>
              <a:off x="1752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ltGray">
            <a:xfrm>
              <a:off x="1981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ltGray">
            <a:xfrm>
              <a:off x="2209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ltGray">
            <a:xfrm>
              <a:off x="2438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ltGray">
            <a:xfrm>
              <a:off x="2667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ltGray">
            <a:xfrm>
              <a:off x="2895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Rectangle 48"/>
            <p:cNvSpPr/>
            <p:nvPr/>
          </p:nvSpPr>
          <p:spPr bwMode="ltGray">
            <a:xfrm>
              <a:off x="3124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ltGray">
            <a:xfrm>
              <a:off x="3352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ltGray">
            <a:xfrm>
              <a:off x="3581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2" name="Rectangle 51"/>
            <p:cNvSpPr/>
            <p:nvPr/>
          </p:nvSpPr>
          <p:spPr bwMode="ltGray">
            <a:xfrm>
              <a:off x="3810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3" name="Rectangle 52"/>
            <p:cNvSpPr/>
            <p:nvPr/>
          </p:nvSpPr>
          <p:spPr bwMode="ltGray">
            <a:xfrm>
              <a:off x="4038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4" name="Rectangle 53"/>
            <p:cNvSpPr/>
            <p:nvPr/>
          </p:nvSpPr>
          <p:spPr bwMode="ltGray">
            <a:xfrm>
              <a:off x="4267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5" name="Rectangle 54"/>
            <p:cNvSpPr/>
            <p:nvPr/>
          </p:nvSpPr>
          <p:spPr bwMode="ltGray">
            <a:xfrm>
              <a:off x="4495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6" name="Rectangle 55"/>
            <p:cNvSpPr/>
            <p:nvPr/>
          </p:nvSpPr>
          <p:spPr bwMode="ltGray">
            <a:xfrm>
              <a:off x="4724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7" name="Rectangle 56"/>
            <p:cNvSpPr/>
            <p:nvPr/>
          </p:nvSpPr>
          <p:spPr bwMode="ltGray">
            <a:xfrm>
              <a:off x="4953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8" name="Rectangle 57"/>
            <p:cNvSpPr/>
            <p:nvPr/>
          </p:nvSpPr>
          <p:spPr bwMode="ltGray">
            <a:xfrm>
              <a:off x="5181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9" name="Rectangle 58"/>
            <p:cNvSpPr/>
            <p:nvPr/>
          </p:nvSpPr>
          <p:spPr bwMode="ltGray">
            <a:xfrm>
              <a:off x="5410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0" name="Rectangle 59"/>
            <p:cNvSpPr/>
            <p:nvPr/>
          </p:nvSpPr>
          <p:spPr bwMode="ltGray">
            <a:xfrm>
              <a:off x="5638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1" name="Rectangle 60"/>
            <p:cNvSpPr/>
            <p:nvPr/>
          </p:nvSpPr>
          <p:spPr bwMode="ltGray">
            <a:xfrm>
              <a:off x="5867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6096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3" name="Rectangle 62"/>
            <p:cNvSpPr/>
            <p:nvPr/>
          </p:nvSpPr>
          <p:spPr bwMode="ltGray">
            <a:xfrm>
              <a:off x="6324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4" name="Rectangle 63"/>
            <p:cNvSpPr/>
            <p:nvPr/>
          </p:nvSpPr>
          <p:spPr bwMode="ltGray">
            <a:xfrm>
              <a:off x="6553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5" name="Rectangle 64"/>
            <p:cNvSpPr/>
            <p:nvPr/>
          </p:nvSpPr>
          <p:spPr bwMode="ltGray">
            <a:xfrm>
              <a:off x="6781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6" name="Rectangle 65"/>
            <p:cNvSpPr/>
            <p:nvPr/>
          </p:nvSpPr>
          <p:spPr bwMode="ltGray">
            <a:xfrm>
              <a:off x="7010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7" name="Rectangle 66"/>
            <p:cNvSpPr/>
            <p:nvPr/>
          </p:nvSpPr>
          <p:spPr bwMode="ltGray">
            <a:xfrm>
              <a:off x="7239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8" name="Rectangle 67"/>
            <p:cNvSpPr/>
            <p:nvPr/>
          </p:nvSpPr>
          <p:spPr bwMode="ltGray">
            <a:xfrm>
              <a:off x="7467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9" name="Rectangle 68"/>
            <p:cNvSpPr/>
            <p:nvPr/>
          </p:nvSpPr>
          <p:spPr bwMode="ltGray">
            <a:xfrm>
              <a:off x="7696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105" name="Straight Connector 104"/>
            <p:cNvCxnSpPr/>
            <p:nvPr/>
          </p:nvCxnSpPr>
          <p:spPr bwMode="auto">
            <a:xfrm>
              <a:off x="33528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auto">
            <a:xfrm>
              <a:off x="51816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auto">
            <a:xfrm>
              <a:off x="70104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1143000" y="27240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4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40854" y="272409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43000" y="3962400"/>
            <a:ext cx="7696200" cy="533400"/>
            <a:chOff x="1143000" y="3276600"/>
            <a:chExt cx="7696200" cy="533400"/>
          </a:xfrm>
        </p:grpSpPr>
        <p:sp>
          <p:nvSpPr>
            <p:cNvPr id="74" name="Rectangle 73"/>
            <p:cNvSpPr/>
            <p:nvPr/>
          </p:nvSpPr>
          <p:spPr bwMode="ltGray">
            <a:xfrm>
              <a:off x="1524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/>
            <p:nvPr/>
          </p:nvSpPr>
          <p:spPr bwMode="ltGray">
            <a:xfrm>
              <a:off x="1752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6" name="Rectangle 75"/>
            <p:cNvSpPr/>
            <p:nvPr/>
          </p:nvSpPr>
          <p:spPr bwMode="ltGray">
            <a:xfrm>
              <a:off x="1981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2209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8" name="Rectangle 77"/>
            <p:cNvSpPr/>
            <p:nvPr/>
          </p:nvSpPr>
          <p:spPr bwMode="ltGray">
            <a:xfrm>
              <a:off x="2438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9" name="Rectangle 78"/>
            <p:cNvSpPr/>
            <p:nvPr/>
          </p:nvSpPr>
          <p:spPr bwMode="ltGray">
            <a:xfrm>
              <a:off x="2667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2895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3124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3352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3581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3810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4038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4267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7" name="Rectangle 86"/>
            <p:cNvSpPr/>
            <p:nvPr/>
          </p:nvSpPr>
          <p:spPr bwMode="ltGray">
            <a:xfrm>
              <a:off x="4495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8" name="Rectangle 87"/>
            <p:cNvSpPr/>
            <p:nvPr/>
          </p:nvSpPr>
          <p:spPr bwMode="ltGray">
            <a:xfrm>
              <a:off x="4724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4953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5181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1" name="Rectangle 90"/>
            <p:cNvSpPr/>
            <p:nvPr/>
          </p:nvSpPr>
          <p:spPr bwMode="ltGray">
            <a:xfrm>
              <a:off x="5410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5638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5867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6096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6324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6" name="Rectangle 95"/>
            <p:cNvSpPr/>
            <p:nvPr/>
          </p:nvSpPr>
          <p:spPr bwMode="ltGray">
            <a:xfrm>
              <a:off x="6553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7" name="Rectangle 96"/>
            <p:cNvSpPr/>
            <p:nvPr/>
          </p:nvSpPr>
          <p:spPr bwMode="ltGray">
            <a:xfrm>
              <a:off x="6781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7010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7239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7467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7696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7924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8153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 bwMode="auto">
            <a:xfrm>
              <a:off x="33528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auto">
            <a:xfrm>
              <a:off x="51816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auto">
            <a:xfrm>
              <a:off x="70104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1143000" y="33336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5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398054" y="333369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Bit Packing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Efficient decompression with hard-coded decoders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PForDelta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– bit packing + separate storage of “overflow” bits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0" y="12954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smallest number of bits we need </a:t>
            </a:r>
            <a:b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to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code a block (=128) of integers?</a:t>
            </a:r>
          </a:p>
        </p:txBody>
      </p:sp>
      <p:sp>
        <p:nvSpPr>
          <p:cNvPr id="119" name="TextBox 118"/>
          <p:cNvSpPr txBox="1"/>
          <p:nvPr/>
        </p:nvSpPr>
        <p:spPr>
          <a:xfrm rot="20989502">
            <a:off x="97780" y="348799"/>
            <a:ext cx="313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0" name="TextBox 119"/>
          <p:cNvSpPr txBox="1"/>
          <p:nvPr/>
        </p:nvSpPr>
        <p:spPr>
          <a:xfrm rot="20989502">
            <a:off x="1287746" y="687779"/>
            <a:ext cx="8235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  <a:latin typeface="Gill Sans"/>
                <a:cs typeface="Gill Sans"/>
              </a:rPr>
              <a:t>(Part 3)</a:t>
            </a:r>
          </a:p>
        </p:txBody>
      </p:sp>
    </p:spTree>
    <p:extLst>
      <p:ext uri="{BB962C8B-B14F-4D97-AF65-F5344CB8AC3E}">
        <p14:creationId xmlns:p14="http://schemas.microsoft.com/office/powerpoint/2010/main" val="79102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840900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4648200" y="5867400"/>
            <a:ext cx="990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big1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257800" y="34290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join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248400" y="25146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join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867400" y="5867400"/>
            <a:ext cx="990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big2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467600" y="5867400"/>
            <a:ext cx="990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small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248400" y="16764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project</a:t>
            </a:r>
          </a:p>
        </p:txBody>
      </p:sp>
      <p:cxnSp>
        <p:nvCxnSpPr>
          <p:cNvPr id="16" name="Straight Arrow Connector 15"/>
          <p:cNvCxnSpPr>
            <a:stCxn id="5" idx="0"/>
            <a:endCxn id="19" idx="2"/>
          </p:cNvCxnSpPr>
          <p:nvPr/>
        </p:nvCxnSpPr>
        <p:spPr bwMode="auto">
          <a:xfrm flipV="1">
            <a:off x="5143500" y="5638800"/>
            <a:ext cx="0" cy="2286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0"/>
            <a:endCxn id="22" idx="2"/>
          </p:cNvCxnSpPr>
          <p:nvPr/>
        </p:nvCxnSpPr>
        <p:spPr bwMode="auto">
          <a:xfrm flipV="1">
            <a:off x="6362700" y="5638800"/>
            <a:ext cx="0" cy="2286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0"/>
            <a:endCxn id="9" idx="2"/>
          </p:cNvCxnSpPr>
          <p:nvPr/>
        </p:nvCxnSpPr>
        <p:spPr bwMode="auto">
          <a:xfrm flipV="1">
            <a:off x="5753100" y="3048000"/>
            <a:ext cx="990600" cy="3810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0"/>
            <a:endCxn id="9" idx="2"/>
          </p:cNvCxnSpPr>
          <p:nvPr/>
        </p:nvCxnSpPr>
        <p:spPr bwMode="auto">
          <a:xfrm flipH="1" flipV="1">
            <a:off x="6743700" y="3048000"/>
            <a:ext cx="1219200" cy="28194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0"/>
            <a:endCxn id="14" idx="2"/>
          </p:cNvCxnSpPr>
          <p:nvPr/>
        </p:nvCxnSpPr>
        <p:spPr bwMode="auto">
          <a:xfrm flipV="1">
            <a:off x="6743700" y="2209800"/>
            <a:ext cx="0" cy="3048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 bwMode="auto">
          <a:xfrm>
            <a:off x="4648200" y="44196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select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4648200" y="51054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project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5867400" y="44196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select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867400" y="51054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project</a:t>
            </a:r>
          </a:p>
        </p:txBody>
      </p:sp>
      <p:cxnSp>
        <p:nvCxnSpPr>
          <p:cNvPr id="23" name="Straight Arrow Connector 22"/>
          <p:cNvCxnSpPr>
            <a:stCxn id="19" idx="0"/>
            <a:endCxn id="17" idx="2"/>
          </p:cNvCxnSpPr>
          <p:nvPr/>
        </p:nvCxnSpPr>
        <p:spPr bwMode="auto">
          <a:xfrm flipV="1">
            <a:off x="5143500" y="4953000"/>
            <a:ext cx="0" cy="1524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0"/>
            <a:endCxn id="20" idx="2"/>
          </p:cNvCxnSpPr>
          <p:nvPr/>
        </p:nvCxnSpPr>
        <p:spPr bwMode="auto">
          <a:xfrm flipV="1">
            <a:off x="6362700" y="4953000"/>
            <a:ext cx="0" cy="1524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0"/>
            <a:endCxn id="8" idx="2"/>
          </p:cNvCxnSpPr>
          <p:nvPr/>
        </p:nvCxnSpPr>
        <p:spPr bwMode="auto">
          <a:xfrm flipV="1">
            <a:off x="5143500" y="3962400"/>
            <a:ext cx="609600" cy="457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0"/>
            <a:endCxn id="8" idx="2"/>
          </p:cNvCxnSpPr>
          <p:nvPr/>
        </p:nvCxnSpPr>
        <p:spPr bwMode="auto">
          <a:xfrm flipH="1" flipV="1">
            <a:off x="5753100" y="3962400"/>
            <a:ext cx="609600" cy="457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7200" y="48006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Build logical plan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7200" y="5253335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Optimize logical plan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7200" y="5710535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Select physical plan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Putting Everything Together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597" y="1447800"/>
            <a:ext cx="384780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 big1.fx, big2.fy, </a:t>
            </a:r>
            <a:r>
              <a:rPr lang="en-US" sz="14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small.fz</a:t>
            </a:r>
            <a:endParaRPr lang="en-US" sz="1400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FROM big1</a:t>
            </a:r>
            <a:endParaRPr lang="en-US" sz="14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JOIN big2 ON big1.id1 </a:t>
            </a:r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= </a:t>
            </a:r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big2.id1</a:t>
            </a:r>
            <a:endParaRPr lang="en-US" sz="14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JOIN small ON big1.id2 = small.id2</a:t>
            </a:r>
          </a:p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WHERE big1.fx = 2015</a:t>
            </a:r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AND</a:t>
            </a:r>
            <a:b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big2.f1 &lt; 40 AND</a:t>
            </a:r>
            <a:b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big2.f2 &gt; 2;</a:t>
            </a:r>
            <a:endParaRPr lang="en-US" sz="14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553271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72" y="457200"/>
            <a:ext cx="8065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size = 100000000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col = new Array[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         // List of random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ints</a:t>
            </a:r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selected = new Array[Boolean](size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// Matches a predicate?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3386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1905000"/>
            <a:ext cx="38785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 by 8)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(i+1) = col(i+1)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(i+2) = col(i+2)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(i+3) = col(i+3)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(i+4) = col(i+4)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(i+5) = col(i+5)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(i+6) = col(i+6)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(i+7) = col(i+7)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6009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On my laptop:  409ms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7071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On my laptop:  174ms</a:t>
            </a:r>
          </a:p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57497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Which is faster?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0540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Why?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86360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72" y="457200"/>
            <a:ext cx="8065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size = 100000000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col = new Array[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         // List of random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ints</a:t>
            </a:r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selected = new Array[Boolean](size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// Matches a predicate?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3386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1905000"/>
            <a:ext cx="38785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 by 8)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(i+1) = col(i+1)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(i+2) = col(i+2)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(i+3) = col(i+3)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(i+4) = col(i+4)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(i+5) = col(i+5)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(i+6) = col(i+6)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(i+7) = col(i+7)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6009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On my laptop:  409ms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7071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On my laptop:  174ms</a:t>
            </a:r>
          </a:p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497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Why does it matter?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67000" y="51054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</p:spTree>
    <p:extLst>
      <p:ext uri="{BB962C8B-B14F-4D97-AF65-F5344CB8AC3E}">
        <p14:creationId xmlns:p14="http://schemas.microsoft.com/office/powerpoint/2010/main" val="1402616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s-gre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82296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5562600"/>
            <a:ext cx="5602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* FROM Data WHERE field LIKE ‘%XYZ%’;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Grep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10502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183451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Each operator implements a common interface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7244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Execution driven by repeated calls </a:t>
            </a:r>
            <a:b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to top of operator tree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52600" y="2662535"/>
            <a:ext cx="5486400" cy="461665"/>
            <a:chOff x="1752600" y="2209800"/>
            <a:chExt cx="5486400" cy="461665"/>
          </a:xfrm>
        </p:grpSpPr>
        <p:sp>
          <p:nvSpPr>
            <p:cNvPr id="4" name="TextBox 3"/>
            <p:cNvSpPr txBox="1"/>
            <p:nvPr/>
          </p:nvSpPr>
          <p:spPr>
            <a:xfrm>
              <a:off x="1752600" y="2271355"/>
              <a:ext cx="923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bg1"/>
                  </a:solidFill>
                  <a:latin typeface="Andale Mono"/>
                  <a:cs typeface="Andale Mono"/>
                </a:rPr>
                <a:t>open()</a:t>
              </a:r>
              <a:endParaRPr lang="en-US" b="0" dirty="0">
                <a:solidFill>
                  <a:schemeClr val="bg1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3200" y="2209800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Initialize, reset internal state, etc.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752600" y="3043535"/>
            <a:ext cx="5486400" cy="461665"/>
            <a:chOff x="1752600" y="2895600"/>
            <a:chExt cx="54864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1752600" y="2957155"/>
              <a:ext cx="923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bg1"/>
                  </a:solidFill>
                  <a:latin typeface="Andale Mono"/>
                  <a:cs typeface="Andale Mono"/>
                </a:rPr>
                <a:t>next()</a:t>
              </a:r>
              <a:endParaRPr lang="en-US" b="0" dirty="0">
                <a:solidFill>
                  <a:schemeClr val="bg1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43200" y="2895600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Advance and deliver next tuple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76400" y="3424535"/>
            <a:ext cx="5562600" cy="461665"/>
            <a:chOff x="1676400" y="3729335"/>
            <a:chExt cx="5562600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1676400" y="3790890"/>
              <a:ext cx="10465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bg1"/>
                  </a:solidFill>
                  <a:latin typeface="Andale Mono"/>
                  <a:cs typeface="Andale Mono"/>
                </a:rPr>
                <a:t>close()</a:t>
              </a:r>
              <a:endParaRPr lang="en-US" b="0" dirty="0">
                <a:solidFill>
                  <a:schemeClr val="bg1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43200" y="3729335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Clean up, free resources, etc.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Actually, it’s worse than that!</a:t>
            </a:r>
          </a:p>
        </p:txBody>
      </p:sp>
    </p:spTree>
    <p:extLst>
      <p:ext uri="{BB962C8B-B14F-4D97-AF65-F5344CB8AC3E}">
        <p14:creationId xmlns:p14="http://schemas.microsoft.com/office/powerpoint/2010/main" val="2634786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90800" y="46482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52800" y="3581400"/>
            <a:ext cx="24384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Read(Rankings)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52800" y="2438400"/>
            <a:ext cx="2438400" cy="762000"/>
            <a:chOff x="3657600" y="2895600"/>
            <a:chExt cx="2438400" cy="762000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3657600" y="2895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pageRank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&gt; X</a:t>
              </a:r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1287009"/>
                </p:ext>
              </p:extLst>
            </p:nvPr>
          </p:nvGraphicFramePr>
          <p:xfrm>
            <a:off x="3997325" y="3054350"/>
            <a:ext cx="574675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1" name="Equation" r:id="rId3" imgW="152280" imgH="139680" progId="Equation.3">
                    <p:embed/>
                  </p:oleObj>
                </mc:Choice>
                <mc:Fallback>
                  <p:oleObj name="Equation" r:id="rId3" imgW="1522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7325" y="3054350"/>
                          <a:ext cx="574675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/>
          <p:cNvGrpSpPr/>
          <p:nvPr/>
        </p:nvGrpSpPr>
        <p:grpSpPr>
          <a:xfrm>
            <a:off x="3352800" y="1295400"/>
            <a:ext cx="2438400" cy="762000"/>
            <a:chOff x="3657600" y="1752600"/>
            <a:chExt cx="2438400" cy="762000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3657600" y="1752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 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pageURL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,</a:t>
              </a:r>
              <a:r>
                <a:rPr kumimoji="0" lang="en-US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</a:t>
              </a:r>
              <a:r>
                <a:rPr kumimoji="0" lang="en-US" b="0" i="0" u="none" strike="noStrike" cap="none" normalizeH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Rank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0795618"/>
                </p:ext>
              </p:extLst>
            </p:nvPr>
          </p:nvGraphicFramePr>
          <p:xfrm>
            <a:off x="3816350" y="1911350"/>
            <a:ext cx="52705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42" name="Equation" r:id="rId5" imgW="139680" imgH="139680" progId="Equation.3">
                    <p:embed/>
                  </p:oleObj>
                </mc:Choice>
                <mc:Fallback>
                  <p:oleObj name="Equation" r:id="rId5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6350" y="1911350"/>
                          <a:ext cx="527050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Box 15"/>
          <p:cNvSpPr txBox="1"/>
          <p:nvPr/>
        </p:nvSpPr>
        <p:spPr>
          <a:xfrm>
            <a:off x="0" y="58013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Very little actual computation is being done!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5" name="Straight Arrow Connector 4"/>
          <p:cNvCxnSpPr>
            <a:stCxn id="10" idx="0"/>
            <a:endCxn id="11" idx="2"/>
          </p:cNvCxnSpPr>
          <p:nvPr/>
        </p:nvCxnSpPr>
        <p:spPr bwMode="auto">
          <a:xfrm flipV="1">
            <a:off x="4572000" y="3200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  <a:endCxn id="13" idx="2"/>
          </p:cNvCxnSpPr>
          <p:nvPr/>
        </p:nvCxnSpPr>
        <p:spPr bwMode="auto">
          <a:xfrm flipV="1">
            <a:off x="4572000" y="2057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8600" y="1371600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2539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" y="3682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8486345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6" grpId="1"/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90800" y="46482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52800" y="3581400"/>
            <a:ext cx="24384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Read(Rankings)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52800" y="2438400"/>
            <a:ext cx="2438400" cy="762000"/>
            <a:chOff x="3657600" y="2895600"/>
            <a:chExt cx="2438400" cy="762000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3657600" y="2895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pageRank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&gt; X</a:t>
              </a:r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352862"/>
                </p:ext>
              </p:extLst>
            </p:nvPr>
          </p:nvGraphicFramePr>
          <p:xfrm>
            <a:off x="3997325" y="3054350"/>
            <a:ext cx="574675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0" name="Equation" r:id="rId3" imgW="152280" imgH="139680" progId="Equation.3">
                    <p:embed/>
                  </p:oleObj>
                </mc:Choice>
                <mc:Fallback>
                  <p:oleObj name="Equation" r:id="rId3" imgW="1522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7325" y="3054350"/>
                          <a:ext cx="574675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/>
          <p:cNvGrpSpPr/>
          <p:nvPr/>
        </p:nvGrpSpPr>
        <p:grpSpPr>
          <a:xfrm>
            <a:off x="3352800" y="1295400"/>
            <a:ext cx="2438400" cy="762000"/>
            <a:chOff x="3657600" y="1752600"/>
            <a:chExt cx="2438400" cy="762000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3657600" y="1752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 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pageURL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,</a:t>
              </a:r>
              <a:r>
                <a:rPr kumimoji="0" lang="en-US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</a:t>
              </a:r>
              <a:r>
                <a:rPr kumimoji="0" lang="en-US" b="0" i="0" u="none" strike="noStrike" cap="none" normalizeH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Rank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6451043"/>
                </p:ext>
              </p:extLst>
            </p:nvPr>
          </p:nvGraphicFramePr>
          <p:xfrm>
            <a:off x="3816350" y="1911350"/>
            <a:ext cx="52705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41" name="Equation" r:id="rId5" imgW="139680" imgH="139680" progId="Equation.3">
                    <p:embed/>
                  </p:oleObj>
                </mc:Choice>
                <mc:Fallback>
                  <p:oleObj name="Equation" r:id="rId5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6350" y="1911350"/>
                          <a:ext cx="527050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Box 15"/>
          <p:cNvSpPr txBox="1"/>
          <p:nvPr/>
        </p:nvSpPr>
        <p:spPr>
          <a:xfrm>
            <a:off x="0" y="58013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Solution?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5" name="Straight Arrow Connector 4"/>
          <p:cNvCxnSpPr>
            <a:stCxn id="10" idx="0"/>
            <a:endCxn id="11" idx="2"/>
          </p:cNvCxnSpPr>
          <p:nvPr/>
        </p:nvCxnSpPr>
        <p:spPr bwMode="auto">
          <a:xfrm flipV="1">
            <a:off x="4572000" y="3200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  <a:endCxn id="13" idx="2"/>
          </p:cNvCxnSpPr>
          <p:nvPr/>
        </p:nvCxnSpPr>
        <p:spPr bwMode="auto">
          <a:xfrm flipV="1">
            <a:off x="4572000" y="2057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8600" y="1371600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2539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" y="3682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4188727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72" y="457200"/>
            <a:ext cx="8065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size = 100000000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col = new Array[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         // List of random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ints</a:t>
            </a:r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selected = new Array[Boolean](size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// Matches a predicate?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3386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1905000"/>
            <a:ext cx="38785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 by 8)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(i+1) = col(i+1)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(i+2) = col(i+2)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(i+3) = col(i+3)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(i+4) = col(i+4)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(i+5) = col(i+5)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(i+6) = col(i+6)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(i+7) = col(i+7)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471993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Vectorized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Execution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9983" y="1325940"/>
            <a:ext cx="1226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9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2589" y="1295400"/>
            <a:ext cx="9028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9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19200" y="5253335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Andale Mono"/>
                <a:cs typeface="Andale Mono"/>
              </a:rPr>
              <a:t>next()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returns a vector of tuples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9200" y="5634335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All operators rewritten to work on vectors of tuples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Can we do even better?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346354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3" grpId="0"/>
      <p:bldP spid="14" grpId="0"/>
      <p:bldP spid="16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Compiled Queries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Screen Shot 2017-02-13 at 10.0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4021727" cy="1424175"/>
          </a:xfrm>
          <a:prstGeom prst="rect">
            <a:avLst/>
          </a:prstGeom>
        </p:spPr>
      </p:pic>
      <p:pic>
        <p:nvPicPr>
          <p:cNvPr id="3" name="Picture 2" descr="Screen Shot 2017-02-13 at 10.07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57600"/>
            <a:ext cx="3770929" cy="2149698"/>
          </a:xfrm>
          <a:prstGeom prst="rect">
            <a:avLst/>
          </a:prstGeom>
        </p:spPr>
      </p:pic>
      <p:pic>
        <p:nvPicPr>
          <p:cNvPr id="4" name="Picture 3" descr="Screen Shot 2017-02-13 at 10.08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286000"/>
            <a:ext cx="3269332" cy="257068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Neumann (2011) Efficiently Compiling Efficient Query Plans for Modern Hardware. VLDB.</a:t>
            </a:r>
          </a:p>
        </p:txBody>
      </p:sp>
    </p:spTree>
    <p:extLst>
      <p:ext uri="{BB962C8B-B14F-4D97-AF65-F5344CB8AC3E}">
        <p14:creationId xmlns:p14="http://schemas.microsoft.com/office/powerpoint/2010/main" val="2991160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Compiled Queries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5" name="Picture 4" descr="Screen Shot 2017-02-13 at 10.0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8" y="1981200"/>
            <a:ext cx="7320732" cy="3962400"/>
          </a:xfrm>
          <a:prstGeom prst="rect">
            <a:avLst/>
          </a:prstGeom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Neumann (2011) Efficiently Compiling Efficient Query Plans for Modern Hardware. VLDB.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Example LLVM query template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309637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These are well-known in traditional databases…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 rot="21401597">
            <a:off x="5576207" y="6011315"/>
            <a:ext cx="2794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Why not in Hadoop?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92451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He et al. </a:t>
            </a:r>
            <a:r>
              <a:rPr lang="en-US" sz="1000" b="0" dirty="0">
                <a:solidFill>
                  <a:schemeClr val="bg1"/>
                </a:solidFill>
              </a:rPr>
              <a:t>(</a:t>
            </a:r>
            <a:r>
              <a:rPr lang="en-US" sz="1000" b="0" dirty="0" smtClean="0">
                <a:solidFill>
                  <a:schemeClr val="bg1"/>
                </a:solidFill>
              </a:rPr>
              <a:t>2011) </a:t>
            </a:r>
            <a:r>
              <a:rPr lang="en-US" sz="1000" b="0" dirty="0" err="1">
                <a:solidFill>
                  <a:schemeClr val="bg1"/>
                </a:solidFill>
              </a:rPr>
              <a:t>RCFile</a:t>
            </a:r>
            <a:r>
              <a:rPr lang="en-US" sz="1000" b="0" dirty="0">
                <a:solidFill>
                  <a:schemeClr val="bg1"/>
                </a:solidFill>
              </a:rPr>
              <a:t>: A Fast and Space-Efficient Data Placement Structure in MapReduce-based Warehouse Systems. </a:t>
            </a:r>
            <a:r>
              <a:rPr lang="en-US" sz="1000" b="0" dirty="0" smtClean="0">
                <a:solidFill>
                  <a:schemeClr val="bg1"/>
                </a:solidFill>
              </a:rPr>
              <a:t>ICDE.</a:t>
            </a:r>
            <a:endParaRPr lang="en-US" sz="1000" b="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52600" y="2023241"/>
            <a:ext cx="5867400" cy="3920359"/>
            <a:chOff x="1752600" y="2133600"/>
            <a:chExt cx="5867400" cy="3920359"/>
          </a:xfrm>
        </p:grpSpPr>
        <p:pic>
          <p:nvPicPr>
            <p:cNvPr id="7" name="Picture 6" descr="RCFil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2209800"/>
              <a:ext cx="5867400" cy="38441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98369" y="2133600"/>
              <a:ext cx="1015272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RCFile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Why not in Hadoop?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90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No reason why not!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19655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ve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381000"/>
            <a:ext cx="1795299" cy="160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600200"/>
            <a:ext cx="5725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hive.vectorized.execution.enabled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true;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3854" y="3048000"/>
            <a:ext cx="57255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VectorizedRowBatch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boolean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selectedInUse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selected;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size;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columns;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extends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long[] vector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62200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Batch of rows, organized as columns: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Vectorized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Execution?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-121860"/>
            <a:ext cx="1226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9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363096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ve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381000"/>
            <a:ext cx="1795299" cy="1606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1295400"/>
            <a:ext cx="5602415" cy="550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LongColumnAddLongScalarExpression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long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scalar;</a:t>
            </a:r>
          </a:p>
          <a:p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void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evaluate(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VectorizedRowBatch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batch)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long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batch.columns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]).vector;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long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batch.columns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]).vector;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if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batch.selectedInUse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j = 0; j &lt;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batch.size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 j++)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[j];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outVector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+ scalar;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}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else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0;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batch.size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++)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outVector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+ scalar;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05200" y="6019800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Vectorized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operator example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Vectorized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Execution?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-121860"/>
            <a:ext cx="1226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9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27479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8400" y="57150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pic>
        <p:nvPicPr>
          <p:cNvPr id="3" name="Picture 2" descr="results-selec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1371600"/>
            <a:ext cx="5000625" cy="420052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Select</a:t>
            </a:r>
          </a:p>
        </p:txBody>
      </p:sp>
    </p:spTree>
    <p:extLst>
      <p:ext uri="{BB962C8B-B14F-4D97-AF65-F5344CB8AC3E}">
        <p14:creationId xmlns:p14="http://schemas.microsoft.com/office/powerpoint/2010/main" val="1185065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2993886"/>
            <a:ext cx="7664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LessThan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Multiply(Attribute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("x"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), </a:t>
            </a:r>
            <a:endParaRPr lang="en-US" sz="1800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   Divide(Minus(Literal(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"1")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Attribute("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"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)), 100)),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 434) </a:t>
            </a:r>
            <a:endParaRPr lang="en-US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pic>
        <p:nvPicPr>
          <p:cNvPr id="3" name="Picture 2" descr="sp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89" y="228600"/>
            <a:ext cx="2152511" cy="114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447800"/>
            <a:ext cx="5571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SELECT x</a:t>
            </a:r>
            <a:r>
              <a:rPr lang="en-US" sz="2000" b="0" dirty="0" smtClean="0">
                <a:solidFill>
                  <a:schemeClr val="bg1"/>
                </a:solidFill>
                <a:latin typeface="Andale Mono"/>
                <a:cs typeface="Andale Mono"/>
              </a:rPr>
              <a:t>, y</a:t>
            </a:r>
            <a:endParaRPr lang="en-US" sz="20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FROM </a:t>
            </a:r>
            <a:r>
              <a:rPr lang="en-US" sz="2000" b="0" dirty="0" smtClean="0">
                <a:solidFill>
                  <a:schemeClr val="bg1"/>
                </a:solidFill>
                <a:latin typeface="Andale Mono"/>
                <a:cs typeface="Andale Mono"/>
              </a:rPr>
              <a:t>z 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WHERE </a:t>
            </a:r>
            <a:r>
              <a:rPr lang="en-US" sz="2000" b="0" dirty="0" smtClean="0">
                <a:solidFill>
                  <a:schemeClr val="bg1"/>
                </a:solidFill>
                <a:latin typeface="Andale Mono"/>
                <a:cs typeface="Andale Mono"/>
              </a:rPr>
              <a:t>x * (1 – y)/100 &lt; 434;</a:t>
            </a:r>
            <a:endParaRPr lang="en-US" sz="20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2460486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Predicate is “interpreted” as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1174465">
            <a:off x="2996040" y="3913034"/>
            <a:ext cx="1113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Slow!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4513421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Dynamic code generation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(feed AST into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compiler to generate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bytecode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):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5660886"/>
            <a:ext cx="627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row.get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("x")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* (1 – </a:t>
            </a:r>
            <a:r>
              <a:rPr lang="en-US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row.get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("y"))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/100 &lt; 434</a:t>
            </a:r>
          </a:p>
        </p:txBody>
      </p:sp>
      <p:sp>
        <p:nvSpPr>
          <p:cNvPr id="12" name="TextBox 11"/>
          <p:cNvSpPr txBox="1"/>
          <p:nvPr/>
        </p:nvSpPr>
        <p:spPr>
          <a:xfrm rot="21174465">
            <a:off x="2838939" y="6104318"/>
            <a:ext cx="2342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Much faster!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3983" y="-121860"/>
            <a:ext cx="1226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9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Compiled Queries?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86771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Hadoop can adopt all of these optimizations!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022424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7200900" cy="245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29718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Required: exactly one occurrence</a:t>
            </a:r>
          </a:p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Optional: 0 or 1 occurrence</a:t>
            </a:r>
          </a:p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Repeated: 0 or more occurrences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6" name="Picture 5" descr="parquet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4610100"/>
            <a:ext cx="3835400" cy="1790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43169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  <a:endParaRPr lang="en-US" sz="18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21174465">
            <a:off x="4131930" y="604909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issue?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about semi-structured data?</a:t>
            </a:r>
          </a:p>
        </p:txBody>
      </p:sp>
    </p:spTree>
    <p:extLst>
      <p:ext uri="{BB962C8B-B14F-4D97-AF65-F5344CB8AC3E}">
        <p14:creationId xmlns:p14="http://schemas.microsoft.com/office/powerpoint/2010/main" val="103639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https://</a:t>
            </a:r>
            <a:r>
              <a:rPr lang="en-US" sz="1000" b="0" dirty="0" err="1">
                <a:solidFill>
                  <a:schemeClr val="bg1"/>
                </a:solidFill>
              </a:rPr>
              <a:t>blog.twitter.com</a:t>
            </a:r>
            <a:r>
              <a:rPr lang="en-US" sz="1000" b="0" dirty="0">
                <a:solidFill>
                  <a:schemeClr val="bg1"/>
                </a:solidFill>
              </a:rPr>
              <a:t>/2013/</a:t>
            </a:r>
            <a:r>
              <a:rPr lang="en-US" sz="1000" b="0" dirty="0" err="1">
                <a:solidFill>
                  <a:schemeClr val="bg1"/>
                </a:solidFill>
              </a:rPr>
              <a:t>dremel</a:t>
            </a:r>
            <a:r>
              <a:rPr lang="en-US" sz="1000" b="0" dirty="0">
                <a:solidFill>
                  <a:schemeClr val="bg1"/>
                </a:solidFill>
              </a:rPr>
              <a:t>-made-simple-with-parquet</a:t>
            </a:r>
          </a:p>
        </p:txBody>
      </p:sp>
      <p:pic>
        <p:nvPicPr>
          <p:cNvPr id="5" name="Picture 4" descr="parquet-drib_1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83413"/>
            <a:ext cx="3166116" cy="237458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752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solution?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Google’s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Dremel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storage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Open-source implementation in Parquet</a:t>
            </a:r>
          </a:p>
        </p:txBody>
      </p:sp>
    </p:spTree>
    <p:extLst>
      <p:ext uri="{BB962C8B-B14F-4D97-AF65-F5344CB8AC3E}">
        <p14:creationId xmlns:p14="http://schemas.microsoft.com/office/powerpoint/2010/main" val="818855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270000"/>
            <a:ext cx="7112000" cy="2070100"/>
          </a:xfrm>
          <a:prstGeom prst="rect">
            <a:avLst/>
          </a:prstGeom>
        </p:spPr>
      </p:pic>
      <p:pic>
        <p:nvPicPr>
          <p:cNvPr id="5" name="Picture 4" descr="parquet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378200"/>
            <a:ext cx="7124700" cy="3175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Optional and Repeated Elements</a:t>
            </a:r>
          </a:p>
        </p:txBody>
      </p:sp>
    </p:spTree>
    <p:extLst>
      <p:ext uri="{BB962C8B-B14F-4D97-AF65-F5344CB8AC3E}">
        <p14:creationId xmlns:p14="http://schemas.microsoft.com/office/powerpoint/2010/main" val="2701173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arquet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4305300"/>
            <a:ext cx="3835400" cy="179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40121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  <a:endParaRPr lang="en-US" sz="18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21174465">
            <a:off x="4305375" y="5390221"/>
            <a:ext cx="3430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other information do we need to store?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Tree Decomposition</a:t>
            </a:r>
          </a:p>
        </p:txBody>
      </p:sp>
      <p:pic>
        <p:nvPicPr>
          <p:cNvPr id="12" name="Picture 11" descr="parquet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7200900" cy="2451100"/>
          </a:xfrm>
          <a:prstGeom prst="rect">
            <a:avLst/>
          </a:prstGeom>
        </p:spPr>
      </p:pic>
      <p:pic>
        <p:nvPicPr>
          <p:cNvPr id="13" name="Picture 12" descr="parquet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5087018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19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-deflevel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1511300"/>
            <a:ext cx="7150100" cy="2171700"/>
          </a:xfrm>
          <a:prstGeom prst="rect">
            <a:avLst/>
          </a:prstGeom>
        </p:spPr>
      </p:pic>
      <p:pic>
        <p:nvPicPr>
          <p:cNvPr id="5" name="Picture 4" descr="parquet-defleve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97300"/>
            <a:ext cx="7124700" cy="19177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Definition Level</a:t>
            </a:r>
          </a:p>
        </p:txBody>
      </p:sp>
    </p:spTree>
    <p:extLst>
      <p:ext uri="{BB962C8B-B14F-4D97-AF65-F5344CB8AC3E}">
        <p14:creationId xmlns:p14="http://schemas.microsoft.com/office/powerpoint/2010/main" val="18599223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rquet-deflevel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057400"/>
            <a:ext cx="7289800" cy="28956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Definition Level: Illustration</a:t>
            </a:r>
          </a:p>
        </p:txBody>
      </p:sp>
    </p:spTree>
    <p:extLst>
      <p:ext uri="{BB962C8B-B14F-4D97-AF65-F5344CB8AC3E}">
        <p14:creationId xmlns:p14="http://schemas.microsoft.com/office/powerpoint/2010/main" val="2178028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-replevel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1600"/>
            <a:ext cx="6276439" cy="515963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Repetition Level</a:t>
            </a:r>
          </a:p>
        </p:txBody>
      </p:sp>
    </p:spTree>
    <p:extLst>
      <p:ext uri="{BB962C8B-B14F-4D97-AF65-F5344CB8AC3E}">
        <p14:creationId xmlns:p14="http://schemas.microsoft.com/office/powerpoint/2010/main" val="2772414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-replevel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19200"/>
            <a:ext cx="5583876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2600" y="5943600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0 marks 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new 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record and implies creating a new level1 and level2 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list</a:t>
            </a:r>
          </a:p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1 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marks 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new 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level1 list and implies creating a new level2 list as well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.</a:t>
            </a:r>
          </a:p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2 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marks every new element in a level2 list.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Repetition Level: Illustration</a:t>
            </a:r>
          </a:p>
        </p:txBody>
      </p:sp>
    </p:spTree>
    <p:extLst>
      <p:ext uri="{BB962C8B-B14F-4D97-AF65-F5344CB8AC3E}">
        <p14:creationId xmlns:p14="http://schemas.microsoft.com/office/powerpoint/2010/main" val="19963829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sults-aggreg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5648"/>
            <a:ext cx="82296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6891" y="5562600"/>
            <a:ext cx="43711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SUM(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adRevenue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UserVisits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GROUP BY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Aggregation</a:t>
            </a:r>
          </a:p>
        </p:txBody>
      </p:sp>
    </p:spTree>
    <p:extLst>
      <p:ext uri="{BB962C8B-B14F-4D97-AF65-F5344CB8AC3E}">
        <p14:creationId xmlns:p14="http://schemas.microsoft.com/office/powerpoint/2010/main" val="822108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rque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7200900" cy="2451100"/>
          </a:xfrm>
          <a:prstGeom prst="rect">
            <a:avLst/>
          </a:prstGeom>
        </p:spPr>
      </p:pic>
      <p:pic>
        <p:nvPicPr>
          <p:cNvPr id="6" name="Picture 5" descr="parquet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5087018" cy="2362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40121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  <a:endParaRPr lang="en-US" sz="18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8" descr="parquet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381500"/>
            <a:ext cx="7137400" cy="2095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Putting It Together</a:t>
            </a:r>
          </a:p>
        </p:txBody>
      </p:sp>
    </p:spTree>
    <p:extLst>
      <p:ext uri="{BB962C8B-B14F-4D97-AF65-F5344CB8AC3E}">
        <p14:creationId xmlns:p14="http://schemas.microsoft.com/office/powerpoint/2010/main" val="2321069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quet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7" y="1459210"/>
            <a:ext cx="5704813" cy="3341390"/>
          </a:xfrm>
          <a:prstGeom prst="rect">
            <a:avLst/>
          </a:prstGeom>
        </p:spPr>
      </p:pic>
      <p:pic>
        <p:nvPicPr>
          <p:cNvPr id="4" name="Picture 3" descr="parquet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109095"/>
            <a:ext cx="5715000" cy="21393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2971800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Project onto </a:t>
            </a:r>
            <a:r>
              <a:rPr lang="en-US" sz="2000" b="0" dirty="0" err="1" smtClean="0">
                <a:solidFill>
                  <a:schemeClr val="bg2"/>
                </a:solidFill>
                <a:latin typeface="Gill Sans"/>
                <a:cs typeface="Gill Sans"/>
              </a:rPr>
              <a:t>contacts.phoneNumber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" name="Right Arrow 5"/>
          <p:cNvSpPr/>
          <p:nvPr/>
        </p:nvSpPr>
        <p:spPr bwMode="auto">
          <a:xfrm rot="2889970">
            <a:off x="4148565" y="3605979"/>
            <a:ext cx="990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Sample Projection</a:t>
            </a:r>
          </a:p>
        </p:txBody>
      </p:sp>
    </p:spTree>
    <p:extLst>
      <p:ext uri="{BB962C8B-B14F-4D97-AF65-F5344CB8AC3E}">
        <p14:creationId xmlns:p14="http://schemas.microsoft.com/office/powerpoint/2010/main" val="1176224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quet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4" y="3568700"/>
            <a:ext cx="7239000" cy="2908300"/>
          </a:xfrm>
          <a:prstGeom prst="rect">
            <a:avLst/>
          </a:prstGeom>
        </p:spPr>
      </p:pic>
      <p:pic>
        <p:nvPicPr>
          <p:cNvPr id="4" name="Picture 3" descr="parquet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740932"/>
            <a:ext cx="3835400" cy="179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1447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  <a:endParaRPr lang="en-US" sz="18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21174465">
            <a:off x="5191899" y="5928050"/>
            <a:ext cx="347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Efficient Representations?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Physical Layout</a:t>
            </a:r>
          </a:p>
        </p:txBody>
      </p:sp>
    </p:spTree>
    <p:extLst>
      <p:ext uri="{BB962C8B-B14F-4D97-AF65-F5344CB8AC3E}">
        <p14:creationId xmlns:p14="http://schemas.microsoft.com/office/powerpoint/2010/main" val="30680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 Ideas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are good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need schemas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334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Schemas allow logical/physical separation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Logical/physical separation allows you to do cool things</a:t>
            </a:r>
          </a:p>
        </p:txBody>
      </p:sp>
    </p:spTree>
    <p:extLst>
      <p:ext uri="{BB962C8B-B14F-4D97-AF65-F5344CB8AC3E}">
        <p14:creationId xmlns:p14="http://schemas.microsoft.com/office/powerpoint/2010/main" val="3359115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A Major Step Backwards?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597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a step backward in database access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78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Schemas are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Separation of the schema from the application is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High-level access languages are good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poor implementation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007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and only brute force (no indexes, for example)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34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not novel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5866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missing features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9676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Bulk loader, indexing, updates, transactions…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481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incompatible with DMBS tools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54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SML-Card-Catalo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5663624"/>
            <a:ext cx="43592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Indexes are a good thing!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(Card Catalog)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492407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52400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status = load ’/tables/statuses/2011/03/01’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using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StatusProtobufPigLoader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() 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as (id: long,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user_id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: long, text: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chararray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, ...);</a:t>
            </a:r>
          </a:p>
          <a:p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filtered = filter status by text matches ’.*\\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bhadoop\\b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.*’;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…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3505200"/>
            <a:ext cx="475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Pig performs a brute force scan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3962400"/>
            <a:ext cx="6532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Then promptly chucks out most of the data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0668074">
            <a:off x="6765673" y="3687441"/>
            <a:ext cx="1449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solidFill>
                  <a:srgbClr val="FF0000"/>
                </a:solidFill>
                <a:latin typeface="Gill Sans"/>
                <a:cs typeface="Gill Sans"/>
              </a:rPr>
              <a:t>Stupid.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</a:t>
            </a:r>
            <a:r>
              <a:rPr lang="en-US" sz="1000" b="0" dirty="0" smtClean="0">
                <a:solidFill>
                  <a:schemeClr val="bg1"/>
                </a:solidFill>
              </a:rPr>
              <a:t>: Lin et al. </a:t>
            </a:r>
            <a:r>
              <a:rPr lang="en-US" sz="1000" b="0" dirty="0">
                <a:solidFill>
                  <a:schemeClr val="bg1"/>
                </a:solidFill>
              </a:rPr>
              <a:t>(</a:t>
            </a:r>
            <a:r>
              <a:rPr lang="en-US" sz="1000" b="0" dirty="0" smtClean="0">
                <a:solidFill>
                  <a:schemeClr val="bg1"/>
                </a:solidFill>
              </a:rPr>
              <a:t>2011) Full</a:t>
            </a:r>
            <a:r>
              <a:rPr lang="en-US" sz="1000" b="0" dirty="0">
                <a:solidFill>
                  <a:schemeClr val="bg1"/>
                </a:solidFill>
              </a:rPr>
              <a:t>-Text Indexing for Optimizing Selection Operations in Large-Scale Data Analytics</a:t>
            </a:r>
            <a:r>
              <a:rPr lang="en-US" sz="1000" b="0" dirty="0" smtClean="0">
                <a:solidFill>
                  <a:schemeClr val="bg1"/>
                </a:solidFill>
              </a:rPr>
              <a:t>. MAPREDUCE Workshop.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+ Full-Text Indexes</a:t>
            </a:r>
          </a:p>
        </p:txBody>
      </p:sp>
    </p:spTree>
    <p:extLst>
      <p:ext uri="{BB962C8B-B14F-4D97-AF65-F5344CB8AC3E}">
        <p14:creationId xmlns:p14="http://schemas.microsoft.com/office/powerpoint/2010/main" val="501488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ss_hay_by_David_Shankb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34002"/>
            <a:ext cx="9144000" cy="12192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200" y="5791200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Gill Sans"/>
                <a:cs typeface="Gill Sans"/>
              </a:rPr>
              <a:t>“Trying to find a needle in a haystack… with a snowplow”</a:t>
            </a:r>
          </a:p>
          <a:p>
            <a:pPr algn="ctr"/>
            <a:r>
              <a:rPr lang="en-US" sz="2400" b="0" dirty="0" smtClean="0">
                <a:latin typeface="Gill Sans"/>
                <a:cs typeface="Gill Sans"/>
              </a:rPr>
              <a:t>					@</a:t>
            </a:r>
            <a:r>
              <a:rPr lang="en-US" sz="2400" b="0" dirty="0" err="1" smtClean="0">
                <a:latin typeface="Gill Sans"/>
                <a:cs typeface="Gill Sans"/>
              </a:rPr>
              <a:t>squarecog</a:t>
            </a:r>
            <a:endParaRPr lang="en-US" sz="24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32663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3505200"/>
            <a:ext cx="475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Pig performs a brute force scan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3962400"/>
            <a:ext cx="6532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Then promptly chucks out most of the data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0668074">
            <a:off x="6765673" y="3687441"/>
            <a:ext cx="1449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solidFill>
                  <a:srgbClr val="FF0000"/>
                </a:solidFill>
                <a:latin typeface="Gill Sans"/>
                <a:cs typeface="Gill Sans"/>
              </a:rPr>
              <a:t>Stupid.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4724400"/>
            <a:ext cx="4443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Uhhh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… how about an index?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5115580"/>
            <a:ext cx="4011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Use Lucene full-text index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152400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status = load ’/tables/statuses/2011/03/01’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using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StatusProtobufPigLoader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() 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as (id: long,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user_id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: long, text: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chararray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, ...);</a:t>
            </a:r>
          </a:p>
          <a:p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filtered = filter status by text matches ’.*\\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bhadoop\\b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.*’;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…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+ Full-Text Indexes</a:t>
            </a:r>
          </a:p>
        </p:txBody>
      </p:sp>
    </p:spTree>
    <p:extLst>
      <p:ext uri="{BB962C8B-B14F-4D97-AF65-F5344CB8AC3E}">
        <p14:creationId xmlns:p14="http://schemas.microsoft.com/office/powerpoint/2010/main" val="512068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 rot="5400000">
            <a:off x="28963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 bwMode="auto">
          <a:xfrm rot="5400000">
            <a:off x="5791200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1242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733801" y="3657600"/>
            <a:ext cx="2895599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629401" y="3657600"/>
            <a:ext cx="1892537" cy="338554"/>
            <a:chOff x="6629401" y="3657600"/>
            <a:chExt cx="1892537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61" name="Rounded Rectangle 60"/>
          <p:cNvSpPr/>
          <p:nvPr/>
        </p:nvSpPr>
        <p:spPr bwMode="auto">
          <a:xfrm>
            <a:off x="6096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37338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3" name="Rounded Rectangle 62"/>
          <p:cNvSpPr/>
          <p:nvPr/>
        </p:nvSpPr>
        <p:spPr bwMode="auto">
          <a:xfrm>
            <a:off x="66294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5" name="Straight Arrow Connector 64"/>
          <p:cNvCxnSpPr/>
          <p:nvPr/>
        </p:nvCxnSpPr>
        <p:spPr bwMode="auto">
          <a:xfrm rot="16200000" flipH="1">
            <a:off x="5334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 bwMode="auto">
          <a:xfrm rot="16200000" flipH="1">
            <a:off x="36576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 bwMode="auto">
          <a:xfrm rot="16200000" flipH="1">
            <a:off x="6553200" y="4191001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109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LZO blocks</a:t>
            </a:r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418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s-jo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219200"/>
            <a:ext cx="5000625" cy="420052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5410200"/>
            <a:ext cx="838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SELECT INTO Temp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, AVG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) as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avgPageRank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, SUM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adRevenue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) as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totalRevenue</a:t>
            </a:r>
            <a:endParaRPr lang="en-US" sz="11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FROM Rankings AS R,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UserVisits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AS UV</a:t>
            </a:r>
          </a:p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WHERE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R.pageURL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1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UV.destURL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 AND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UV.visitDate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BETWEEN Date('2000-01-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15’) AND 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Date('2000-01-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22’) GROUP 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BY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UV.sourceIP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endParaRPr lang="en-US" sz="11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totalRevenue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1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avgPageRank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 FROM Temp ORDER 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BY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totalRevenue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DESC LIMIT 1;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Join</a:t>
            </a:r>
          </a:p>
        </p:txBody>
      </p:sp>
    </p:spTree>
    <p:extLst>
      <p:ext uri="{BB962C8B-B14F-4D97-AF65-F5344CB8AC3E}">
        <p14:creationId xmlns:p14="http://schemas.microsoft.com/office/powerpoint/2010/main" val="1514903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109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</a:rPr>
              <a:t>LZO blocks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58" name="Can 57"/>
          <p:cNvSpPr/>
          <p:nvPr/>
        </p:nvSpPr>
        <p:spPr bwMode="auto">
          <a:xfrm>
            <a:off x="6096000" y="685800"/>
            <a:ext cx="1524000" cy="10668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Lucene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Index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609600" y="2176046"/>
            <a:ext cx="7620000" cy="338554"/>
            <a:chOff x="609600" y="2176046"/>
            <a:chExt cx="7620000" cy="338554"/>
          </a:xfrm>
        </p:grpSpPr>
        <p:sp>
          <p:nvSpPr>
            <p:cNvPr id="64" name="Rectangle 63"/>
            <p:cNvSpPr/>
            <p:nvPr/>
          </p:nvSpPr>
          <p:spPr bwMode="auto">
            <a:xfrm>
              <a:off x="609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38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1066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1295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524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752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1981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2209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2438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2667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3276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3505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3733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3962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4191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4419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4648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4876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5105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5334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5943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6172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6400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6629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6858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7086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7315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7543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7772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8001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895600" y="217604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…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562600" y="217604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…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447800" y="4876800"/>
            <a:ext cx="4852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Build “pseudo-document” for each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Lzo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block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14400" y="4343400"/>
            <a:ext cx="477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Index for selection on tweet content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447800" y="5224046"/>
            <a:ext cx="4146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Index pseudo-documents with Lucene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81000" y="457200"/>
            <a:ext cx="1975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Index-time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80973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2" grpId="0"/>
      <p:bldP spid="103" grpId="0"/>
      <p:bldP spid="10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 rot="5400000">
            <a:off x="28963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4" name="Group 69"/>
          <p:cNvGrpSpPr/>
          <p:nvPr/>
        </p:nvGrpSpPr>
        <p:grpSpPr>
          <a:xfrm>
            <a:off x="609600" y="3657600"/>
            <a:ext cx="31242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6" name="Group 70"/>
          <p:cNvGrpSpPr/>
          <p:nvPr/>
        </p:nvGrpSpPr>
        <p:grpSpPr>
          <a:xfrm>
            <a:off x="3733801" y="3657600"/>
            <a:ext cx="2895599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1" name="Group 71"/>
          <p:cNvGrpSpPr/>
          <p:nvPr/>
        </p:nvGrpSpPr>
        <p:grpSpPr>
          <a:xfrm>
            <a:off x="6629401" y="3657600"/>
            <a:ext cx="1892537" cy="338554"/>
            <a:chOff x="6629401" y="3657600"/>
            <a:chExt cx="1892537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61" name="Rounded Rectangle 60"/>
          <p:cNvSpPr/>
          <p:nvPr/>
        </p:nvSpPr>
        <p:spPr bwMode="auto">
          <a:xfrm>
            <a:off x="6096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37338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3" name="Rounded Rectangle 62"/>
          <p:cNvSpPr/>
          <p:nvPr/>
        </p:nvSpPr>
        <p:spPr bwMode="auto">
          <a:xfrm>
            <a:off x="66294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5" name="Straight Arrow Connector 64"/>
          <p:cNvCxnSpPr/>
          <p:nvPr/>
        </p:nvCxnSpPr>
        <p:spPr bwMode="auto">
          <a:xfrm rot="16200000" flipH="1">
            <a:off x="5334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 bwMode="auto">
          <a:xfrm rot="16200000" flipH="1">
            <a:off x="36576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 bwMode="auto">
          <a:xfrm rot="16200000" flipH="1">
            <a:off x="6553200" y="4191001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109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LZO blocks</a:t>
            </a:r>
            <a:endParaRPr lang="en-US" sz="1400" b="0" dirty="0">
              <a:solidFill>
                <a:srgbClr val="000000"/>
              </a:solidFill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105400" y="685800"/>
            <a:ext cx="2514600" cy="1066800"/>
            <a:chOff x="5105400" y="685800"/>
            <a:chExt cx="2514600" cy="1066800"/>
          </a:xfrm>
        </p:grpSpPr>
        <p:cxnSp>
          <p:nvCxnSpPr>
            <p:cNvPr id="64" name="Straight Arrow Connector 63"/>
            <p:cNvCxnSpPr>
              <a:stCxn id="68" idx="3"/>
              <a:endCxn id="58" idx="2"/>
            </p:cNvCxnSpPr>
            <p:nvPr/>
          </p:nvCxnSpPr>
          <p:spPr bwMode="auto">
            <a:xfrm>
              <a:off x="5105400" y="1219200"/>
              <a:ext cx="9906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8" name="Can 57"/>
            <p:cNvSpPr/>
            <p:nvPr/>
          </p:nvSpPr>
          <p:spPr bwMode="auto">
            <a:xfrm>
              <a:off x="6096000" y="685800"/>
              <a:ext cx="1524000" cy="10668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Lucene</a:t>
              </a:r>
              <a:endParaRPr lang="en-US" dirty="0" smtClean="0">
                <a:solidFill>
                  <a:srgbClr val="000000"/>
                </a:solidFill>
                <a:latin typeface="Arial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Index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838200" y="2971800"/>
            <a:ext cx="6934200" cy="304800"/>
            <a:chOff x="838200" y="2971800"/>
            <a:chExt cx="6934200" cy="304800"/>
          </a:xfrm>
        </p:grpSpPr>
        <p:sp>
          <p:nvSpPr>
            <p:cNvPr id="72" name="Rectangle 71"/>
            <p:cNvSpPr/>
            <p:nvPr/>
          </p:nvSpPr>
          <p:spPr bwMode="auto">
            <a:xfrm>
              <a:off x="8382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524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7526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4191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46482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5334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66294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6858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75438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40" name="Straight Connector 39"/>
          <p:cNvCxnSpPr/>
          <p:nvPr/>
        </p:nvCxnSpPr>
        <p:spPr bwMode="auto">
          <a:xfrm rot="5400000">
            <a:off x="5791200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066800" y="5715000"/>
            <a:ext cx="700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Only process blocks known to satisfy selection criteria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81000" y="457200"/>
            <a:ext cx="17151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Run-time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44119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8" grpId="0" animBg="1"/>
      <p:bldP spid="8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Integration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encapsulated in the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InputFormat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RecordReaders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know what blocks to process and skip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096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Completely transparent to mappers</a:t>
            </a:r>
          </a:p>
        </p:txBody>
      </p:sp>
    </p:spTree>
    <p:extLst>
      <p:ext uri="{BB962C8B-B14F-4D97-AF65-F5344CB8AC3E}">
        <p14:creationId xmlns:p14="http://schemas.microsoft.com/office/powerpoint/2010/main" val="3408131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Experiments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Selection on tweet content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Varied selectivity range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096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One day sample data (70m tweets, 8/1/2010)</a:t>
            </a:r>
          </a:p>
        </p:txBody>
      </p:sp>
    </p:spTree>
    <p:extLst>
      <p:ext uri="{BB962C8B-B14F-4D97-AF65-F5344CB8AC3E}">
        <p14:creationId xmlns:p14="http://schemas.microsoft.com/office/powerpoint/2010/main" val="3685272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r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56109"/>
            <a:ext cx="7239000" cy="42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-cumulat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143000"/>
            <a:ext cx="6857543" cy="48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61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107671"/>
              </p:ext>
            </p:extLst>
          </p:nvPr>
        </p:nvGraphicFramePr>
        <p:xfrm>
          <a:off x="3657600" y="2967037"/>
          <a:ext cx="1636713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3" name="Equation" r:id="rId3" imgW="965200" imgH="381000" progId="Equation.3">
                  <p:embed/>
                </p:oleObj>
              </mc:Choice>
              <mc:Fallback>
                <p:oleObj name="Equation" r:id="rId3" imgW="9652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967037"/>
                        <a:ext cx="1636713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916036"/>
              </p:ext>
            </p:extLst>
          </p:nvPr>
        </p:nvGraphicFramePr>
        <p:xfrm>
          <a:off x="3733800" y="4338637"/>
          <a:ext cx="1527175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54" name="Equation" r:id="rId5" imgW="876300" imgH="177800" progId="Equation.3">
                  <p:embed/>
                </p:oleObj>
              </mc:Choice>
              <mc:Fallback>
                <p:oleObj name="Equation" r:id="rId5" imgW="876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338637"/>
                        <a:ext cx="1527175" cy="309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Analytical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7478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prediction LZO blocks scanned by selectivity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098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Poisson model: P(observing k occurrences in a block)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87697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E(fraction of blocks scanned)</a:t>
            </a:r>
          </a:p>
        </p:txBody>
      </p:sp>
    </p:spTree>
    <p:extLst>
      <p:ext uri="{BB962C8B-B14F-4D97-AF65-F5344CB8AC3E}">
        <p14:creationId xmlns:p14="http://schemas.microsoft.com/office/powerpoint/2010/main" val="3508391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ock_c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143000"/>
            <a:ext cx="6857543" cy="48002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42329" y="609600"/>
            <a:ext cx="3230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Selectivity 0.001 </a:t>
            </a:r>
            <a:r>
              <a:rPr lang="en-US" b="0" dirty="0" err="1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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 82% of all blocks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Selectivity 0.002 </a:t>
            </a:r>
            <a:r>
              <a:rPr lang="en-US" b="0" dirty="0" err="1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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 97% of all blocks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91200" y="6172200"/>
            <a:ext cx="3113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But: can predic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t a priori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1219200"/>
            <a:ext cx="1681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Total: ~40k blocks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6823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A Major Step Backwards?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597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a step backward in database access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78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Schemas are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Separation of the schema from the application is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High-level access languages are good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poor implementation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007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and only brute force (no indexes, for example)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34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not novel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5866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missing features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9676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Bulk loader, indexing, updates, transactions…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481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incompatible with DMBS tools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54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_computer_evoulution_and_man_pictur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2108200"/>
            <a:ext cx="7175500" cy="22352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4495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solidFill>
                  <a:srgbClr val="000000"/>
                </a:solidFill>
                <a:latin typeface="Gill Sans"/>
                <a:cs typeface="Gill Sans"/>
              </a:rPr>
              <a:t>What’s Next?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10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Two developing trends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69388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toise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7187" y="0"/>
            <a:ext cx="10291188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(Tortoise)</a:t>
            </a:r>
            <a:endParaRPr lang="en-US" sz="10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267200" y="228600"/>
            <a:ext cx="4419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Hadoop is slow...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44561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2" name="Can 1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43300" y="2281535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8" name="Rectangle 7"/>
          <p:cNvSpPr/>
          <p:nvPr/>
        </p:nvSpPr>
        <p:spPr bwMode="auto">
          <a:xfrm>
            <a:off x="3543300" y="31242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3300" y="3653135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analysts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222830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Down Arrow 36"/>
          <p:cNvSpPr/>
          <p:nvPr/>
        </p:nvSpPr>
        <p:spPr bwMode="auto">
          <a:xfrm rot="2700000">
            <a:off x="5600863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Down Arrow 37"/>
          <p:cNvSpPr/>
          <p:nvPr/>
        </p:nvSpPr>
        <p:spPr bwMode="auto">
          <a:xfrm rot="18900000" flipH="1">
            <a:off x="2323937" y="3066093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543300" y="565744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3300" y="609659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analysts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3543300" y="44196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43300" y="4731603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Data </a:t>
            </a:r>
            <a:b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19" name="Can 18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57150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57150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150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3716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3716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716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external APIs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715000" y="1838126"/>
            <a:ext cx="2057400" cy="1133674"/>
            <a:chOff x="3543300" y="1838126"/>
            <a:chExt cx="2057400" cy="1133674"/>
          </a:xfrm>
        </p:grpSpPr>
        <p:sp>
          <p:nvSpPr>
            <p:cNvPr id="29" name="Can 28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33500" y="1838126"/>
            <a:ext cx="2057400" cy="1133674"/>
            <a:chOff x="3543300" y="1838126"/>
            <a:chExt cx="2057400" cy="1133674"/>
          </a:xfrm>
        </p:grpSpPr>
        <p:sp>
          <p:nvSpPr>
            <p:cNvPr id="32" name="Can 31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08959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wn Arrow 29"/>
          <p:cNvSpPr/>
          <p:nvPr/>
        </p:nvSpPr>
        <p:spPr bwMode="auto">
          <a:xfrm rot="2700000">
            <a:off x="5600863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Down Arrow 30"/>
          <p:cNvSpPr/>
          <p:nvPr/>
        </p:nvSpPr>
        <p:spPr bwMode="auto">
          <a:xfrm rot="18900000" flipH="1">
            <a:off x="2323937" y="3066093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7" name="Can 6"/>
          <p:cNvSpPr/>
          <p:nvPr/>
        </p:nvSpPr>
        <p:spPr bwMode="auto">
          <a:xfrm>
            <a:off x="4686300" y="42672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loud 2"/>
          <p:cNvSpPr/>
          <p:nvPr/>
        </p:nvSpPr>
        <p:spPr bwMode="auto">
          <a:xfrm flipV="1">
            <a:off x="1963003" y="4170755"/>
            <a:ext cx="3024685" cy="16764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7150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7150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150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3716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3716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716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external APIs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953000" y="5486399"/>
            <a:ext cx="1655644" cy="78087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“Traditional”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048000" y="5486400"/>
            <a:ext cx="1828800" cy="7808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SQL on </a:t>
            </a:r>
            <a:b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Hadoop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769090" y="5486400"/>
            <a:ext cx="1202709" cy="7808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Other</a:t>
            </a:r>
            <a:b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 tools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5885" y="4693389"/>
            <a:ext cx="225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Data 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5264" y="4693389"/>
            <a:ext cx="225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“Data Lake”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8000" y="6324600"/>
            <a:ext cx="2742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mtClean="0">
                <a:solidFill>
                  <a:schemeClr val="bg2"/>
                </a:solidFill>
                <a:latin typeface="Gill Sans"/>
                <a:cs typeface="Gill Sans"/>
              </a:rPr>
              <a:t>data scientists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2" name="Can 1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4" name="Down Arrow 33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715000" y="1838126"/>
            <a:ext cx="2057400" cy="1133674"/>
            <a:chOff x="3543300" y="1838126"/>
            <a:chExt cx="2057400" cy="1133674"/>
          </a:xfrm>
        </p:grpSpPr>
        <p:sp>
          <p:nvSpPr>
            <p:cNvPr id="38" name="Can 37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333500" y="1838126"/>
            <a:ext cx="2057400" cy="1133674"/>
            <a:chOff x="3543300" y="1838126"/>
            <a:chExt cx="2057400" cy="1133674"/>
          </a:xfrm>
        </p:grpSpPr>
        <p:sp>
          <p:nvSpPr>
            <p:cNvPr id="41" name="Can 40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2" name="Oval Callout 31"/>
          <p:cNvSpPr/>
          <p:nvPr/>
        </p:nvSpPr>
        <p:spPr bwMode="auto">
          <a:xfrm>
            <a:off x="701539" y="5505043"/>
            <a:ext cx="2651261" cy="1066800"/>
          </a:xfrm>
          <a:prstGeom prst="wedgeEllipseCallout">
            <a:avLst>
              <a:gd name="adj1" fmla="val 52465"/>
              <a:gd name="adj2" fmla="val 4586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My data</a:t>
            </a: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is a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day old</a:t>
            </a:r>
            <a:r>
              <a:rPr lang="mr-IN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3" name="Oval Callout 32"/>
          <p:cNvSpPr/>
          <p:nvPr/>
        </p:nvSpPr>
        <p:spPr bwMode="auto">
          <a:xfrm>
            <a:off x="5699261" y="5719465"/>
            <a:ext cx="2133600" cy="1066800"/>
          </a:xfrm>
          <a:prstGeom prst="wedgeEllipseCallout">
            <a:avLst>
              <a:gd name="adj1" fmla="val -67036"/>
              <a:gd name="adj2" fmla="val 2412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 refuse </a:t>
            </a:r>
            <a:r>
              <a:rPr lang="en-US" sz="2000" b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to accept that!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19745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 bwMode="auto">
          <a:xfrm>
            <a:off x="3429000" y="3467100"/>
            <a:ext cx="2514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24200" y="2895600"/>
            <a:ext cx="3200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6019800" y="2895600"/>
            <a:ext cx="2057400" cy="1133674"/>
            <a:chOff x="3543300" y="1838126"/>
            <a:chExt cx="2057400" cy="1133674"/>
          </a:xfrm>
        </p:grpSpPr>
        <p:sp>
          <p:nvSpPr>
            <p:cNvPr id="11" name="Can 10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3543300" y="2278571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OLAP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295400" y="2895600"/>
            <a:ext cx="2057400" cy="1133674"/>
            <a:chOff x="3543300" y="1838126"/>
            <a:chExt cx="2057400" cy="1133674"/>
          </a:xfrm>
        </p:grpSpPr>
        <p:sp>
          <p:nvSpPr>
            <p:cNvPr id="14" name="Can 13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43300" y="2278571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smtClean="0">
                  <a:solidFill>
                    <a:schemeClr val="bg2"/>
                  </a:solidFill>
                  <a:latin typeface="Gill Sans"/>
                  <a:cs typeface="Gill Sans"/>
                </a:rPr>
                <a:t>OLTP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609600" y="41148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if you didn’t have to do this?</a:t>
            </a:r>
            <a:endParaRPr lang="en-US" sz="1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226125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3657600" y="2895600"/>
            <a:ext cx="2057400" cy="1133674"/>
            <a:chOff x="3543300" y="1838126"/>
            <a:chExt cx="2057400" cy="1133674"/>
          </a:xfrm>
        </p:grpSpPr>
        <p:sp>
          <p:nvSpPr>
            <p:cNvPr id="17" name="Can 16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543300" y="2278571"/>
              <a:ext cx="2057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HTAP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609600" y="4114800"/>
            <a:ext cx="800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Hybrid Transactional/Analytical Processing (HTAP)</a:t>
            </a:r>
            <a:endParaRPr lang="en-US" sz="1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 rot="21401495">
            <a:off x="2146220" y="4795031"/>
            <a:ext cx="5105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Coming back full circle?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165410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wn Arrow 29"/>
          <p:cNvSpPr/>
          <p:nvPr/>
        </p:nvSpPr>
        <p:spPr bwMode="auto">
          <a:xfrm rot="2700000">
            <a:off x="5600863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Down Arrow 30"/>
          <p:cNvSpPr/>
          <p:nvPr/>
        </p:nvSpPr>
        <p:spPr bwMode="auto">
          <a:xfrm rot="18900000" flipH="1">
            <a:off x="2323937" y="3066093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7" name="Can 6"/>
          <p:cNvSpPr/>
          <p:nvPr/>
        </p:nvSpPr>
        <p:spPr bwMode="auto">
          <a:xfrm>
            <a:off x="4686300" y="42672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loud 2"/>
          <p:cNvSpPr/>
          <p:nvPr/>
        </p:nvSpPr>
        <p:spPr bwMode="auto">
          <a:xfrm flipV="1">
            <a:off x="1963003" y="4170755"/>
            <a:ext cx="3024685" cy="16764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7150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7150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150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3716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3716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716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external APIs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953000" y="5486399"/>
            <a:ext cx="1655644" cy="78087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“Traditional”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048000" y="5486400"/>
            <a:ext cx="1828800" cy="7808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SQL on </a:t>
            </a:r>
            <a:b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Hadoop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769090" y="5486400"/>
            <a:ext cx="1202709" cy="7808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Other</a:t>
            </a:r>
            <a:b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 tools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5885" y="4693389"/>
            <a:ext cx="225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Data 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5264" y="4693389"/>
            <a:ext cx="225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“Data Lake”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8000" y="6324600"/>
            <a:ext cx="2742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mtClean="0">
                <a:solidFill>
                  <a:schemeClr val="bg2"/>
                </a:solidFill>
                <a:latin typeface="Gill Sans"/>
                <a:cs typeface="Gill Sans"/>
              </a:rPr>
              <a:t>data scientists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2" name="Can 1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4" name="Down Arrow 33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715000" y="1838126"/>
            <a:ext cx="2057400" cy="1133674"/>
            <a:chOff x="3543300" y="1838126"/>
            <a:chExt cx="2057400" cy="1133674"/>
          </a:xfrm>
        </p:grpSpPr>
        <p:sp>
          <p:nvSpPr>
            <p:cNvPr id="38" name="Can 37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333500" y="1838126"/>
            <a:ext cx="2057400" cy="1133674"/>
            <a:chOff x="3543300" y="1838126"/>
            <a:chExt cx="2057400" cy="1133674"/>
          </a:xfrm>
        </p:grpSpPr>
        <p:sp>
          <p:nvSpPr>
            <p:cNvPr id="41" name="Can 40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02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wn Arrow 29"/>
          <p:cNvSpPr/>
          <p:nvPr/>
        </p:nvSpPr>
        <p:spPr bwMode="auto">
          <a:xfrm rot="2700000">
            <a:off x="5600863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Down Arrow 30"/>
          <p:cNvSpPr/>
          <p:nvPr/>
        </p:nvSpPr>
        <p:spPr bwMode="auto">
          <a:xfrm rot="18900000" flipH="1">
            <a:off x="2323937" y="3066093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7" name="Can 6"/>
          <p:cNvSpPr/>
          <p:nvPr/>
        </p:nvSpPr>
        <p:spPr bwMode="auto">
          <a:xfrm>
            <a:off x="4686300" y="42672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loud 2"/>
          <p:cNvSpPr/>
          <p:nvPr/>
        </p:nvSpPr>
        <p:spPr bwMode="auto">
          <a:xfrm flipV="1">
            <a:off x="1963003" y="4170755"/>
            <a:ext cx="3024685" cy="16764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7150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7150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150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3716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3716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716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external APIs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953000" y="5486399"/>
            <a:ext cx="1655644" cy="78087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“Traditional”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048000" y="5486400"/>
            <a:ext cx="1828800" cy="7808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SQL on </a:t>
            </a:r>
            <a:b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Hadoop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769090" y="5486400"/>
            <a:ext cx="1202709" cy="7808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Other</a:t>
            </a:r>
            <a:b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 tools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5885" y="4693389"/>
            <a:ext cx="225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Data 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5264" y="4693389"/>
            <a:ext cx="225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“Data Lake”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8000" y="6324600"/>
            <a:ext cx="2742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data scientists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2" name="Can 1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HTAP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4" name="Down Arrow 33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715000" y="1838126"/>
            <a:ext cx="2057400" cy="1133674"/>
            <a:chOff x="3543300" y="1838126"/>
            <a:chExt cx="2057400" cy="1133674"/>
          </a:xfrm>
        </p:grpSpPr>
        <p:sp>
          <p:nvSpPr>
            <p:cNvPr id="38" name="Can 37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HTAP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333500" y="1838126"/>
            <a:ext cx="2057400" cy="1133674"/>
            <a:chOff x="3543300" y="1838126"/>
            <a:chExt cx="2057400" cy="1133674"/>
          </a:xfrm>
        </p:grpSpPr>
        <p:sp>
          <p:nvSpPr>
            <p:cNvPr id="41" name="Can 40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HTAP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32" name="Picture 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6072643"/>
            <a:ext cx="728870" cy="762000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 bwMode="auto">
          <a:xfrm>
            <a:off x="2827361" y="2341628"/>
            <a:ext cx="1202709" cy="7808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Analytics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tools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057400" y="3043535"/>
            <a:ext cx="2742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mtClean="0">
                <a:solidFill>
                  <a:schemeClr val="bg2"/>
                </a:solidFill>
                <a:latin typeface="Gill Sans"/>
                <a:cs typeface="Gill Sans"/>
              </a:rPr>
              <a:t>data scientists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44" name="Rectangle 43"/>
          <p:cNvSpPr/>
          <p:nvPr/>
        </p:nvSpPr>
        <p:spPr bwMode="auto">
          <a:xfrm>
            <a:off x="5113930" y="2362200"/>
            <a:ext cx="1202709" cy="7808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Analytics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tools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343969" y="3064107"/>
            <a:ext cx="2742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mtClean="0">
                <a:solidFill>
                  <a:schemeClr val="bg2"/>
                </a:solidFill>
                <a:latin typeface="Gill Sans"/>
                <a:cs typeface="Gill Sans"/>
              </a:rPr>
              <a:t>data scientists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126" y="2785669"/>
            <a:ext cx="72887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471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3" grpId="0"/>
      <p:bldP spid="44" grpId="0" animBg="1"/>
      <p:bldP spid="45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ud 31"/>
          <p:cNvSpPr/>
          <p:nvPr/>
        </p:nvSpPr>
        <p:spPr bwMode="auto">
          <a:xfrm flipV="1">
            <a:off x="0" y="-2"/>
            <a:ext cx="9144000" cy="6858001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Down Arrow 29"/>
          <p:cNvSpPr/>
          <p:nvPr/>
        </p:nvSpPr>
        <p:spPr bwMode="auto">
          <a:xfrm rot="2700000">
            <a:off x="5600863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Down Arrow 30"/>
          <p:cNvSpPr/>
          <p:nvPr/>
        </p:nvSpPr>
        <p:spPr bwMode="auto">
          <a:xfrm rot="18900000" flipH="1">
            <a:off x="2323937" y="3066093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7" name="Can 6"/>
          <p:cNvSpPr/>
          <p:nvPr/>
        </p:nvSpPr>
        <p:spPr bwMode="auto">
          <a:xfrm>
            <a:off x="4686300" y="42672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loud 2"/>
          <p:cNvSpPr/>
          <p:nvPr/>
        </p:nvSpPr>
        <p:spPr bwMode="auto">
          <a:xfrm flipV="1">
            <a:off x="1963003" y="4170755"/>
            <a:ext cx="3024685" cy="16764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7150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7150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150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3716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3716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716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external APIs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953000" y="5486399"/>
            <a:ext cx="1655644" cy="78087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“Traditional”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048000" y="5486400"/>
            <a:ext cx="1828800" cy="7808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SQL on </a:t>
            </a:r>
            <a:b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Hadoop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769090" y="5486400"/>
            <a:ext cx="1202709" cy="7808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Other</a:t>
            </a:r>
            <a:b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 tools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5885" y="4693389"/>
            <a:ext cx="225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Data 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5264" y="4693389"/>
            <a:ext cx="225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“Data Lake”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8000" y="6324600"/>
            <a:ext cx="2742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smtClean="0">
                <a:solidFill>
                  <a:schemeClr val="bg2"/>
                </a:solidFill>
                <a:latin typeface="Gill Sans"/>
                <a:cs typeface="Gill Sans"/>
              </a:rPr>
              <a:t>data scientists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4" name="Down Arrow 33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52400" y="3124200"/>
            <a:ext cx="259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dirty="0" smtClean="0">
                <a:solidFill>
                  <a:schemeClr val="bg2"/>
                </a:solidFill>
                <a:latin typeface="Gill Sans"/>
                <a:cs typeface="Gill Sans"/>
              </a:rPr>
              <a:t>Everything </a:t>
            </a:r>
          </a:p>
          <a:p>
            <a:r>
              <a:rPr lang="en-US" sz="3200" b="0" dirty="0" smtClean="0">
                <a:solidFill>
                  <a:schemeClr val="bg2"/>
                </a:solidFill>
                <a:latin typeface="Gill Sans"/>
                <a:cs typeface="Gill Sans"/>
              </a:rPr>
              <a:t>In the cloud!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648200" y="863024"/>
            <a:ext cx="44331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IaaS / Load balance </a:t>
            </a:r>
            <a:r>
              <a:rPr lang="en-US" sz="32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aaS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44" name="Group 43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45" name="Can 44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715000" y="1838126"/>
            <a:ext cx="2057400" cy="1133674"/>
            <a:chOff x="3543300" y="1838126"/>
            <a:chExt cx="2057400" cy="1133674"/>
          </a:xfrm>
        </p:grpSpPr>
        <p:sp>
          <p:nvSpPr>
            <p:cNvPr id="48" name="Can 47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1333500" y="1838126"/>
            <a:ext cx="2057400" cy="1133674"/>
            <a:chOff x="3543300" y="1838126"/>
            <a:chExt cx="2057400" cy="1133674"/>
          </a:xfrm>
        </p:grpSpPr>
        <p:sp>
          <p:nvSpPr>
            <p:cNvPr id="51" name="Can 50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53" name="TextBox 52"/>
          <p:cNvSpPr txBox="1"/>
          <p:nvPr/>
        </p:nvSpPr>
        <p:spPr>
          <a:xfrm>
            <a:off x="4443896" y="1663124"/>
            <a:ext cx="443312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DBaaS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(e.g., RDS)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5105399" y="4218351"/>
            <a:ext cx="373380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DBaaS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(e.g., RedShift)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777865" y="4816098"/>
            <a:ext cx="8322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S3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824377" y="5912369"/>
            <a:ext cx="3243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“</a:t>
            </a:r>
            <a:r>
              <a:rPr lang="en-US" sz="32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Cloudified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” tools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52898" y="3200400"/>
            <a:ext cx="2933702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ELT </a:t>
            </a:r>
            <a:r>
              <a:rPr lang="en-US" sz="32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aaS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991804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6" grpId="0"/>
      <p:bldP spid="43" grpId="0"/>
      <p:bldP spid="53" grpId="0"/>
      <p:bldP spid="54" grpId="0"/>
      <p:bldP spid="55" grpId="0"/>
      <p:bldP spid="56" grpId="0"/>
      <p:bldP spid="5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computer!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959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Scale “out”, not “up”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40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Limits of SMP and large shared-memory machines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90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Move processing to the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Cluster have limited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bandwidth, code is a lot smaller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705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 data sequentially, avoid random access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086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Seeks are expensive, disk throughput is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good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106233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ideas”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2876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Assume that components will break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257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Engineer software around hardware failures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15000" y="187844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72200" y="3750558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797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9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33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24px-Koi_feeding,_National_Arboretum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0"/>
            <a:ext cx="10312176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(Fish)</a:t>
            </a:r>
            <a:endParaRPr lang="en-US" sz="10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5143500"/>
            <a:ext cx="5638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Something seems fishy…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11604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9205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Integer.parseInt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29571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String.substring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381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String.split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4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Hadoop slow because string manipulation is slow?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890355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Why was Hadoop slow?</a:t>
            </a:r>
          </a:p>
        </p:txBody>
      </p:sp>
    </p:spTree>
    <p:extLst>
      <p:ext uri="{BB962C8B-B14F-4D97-AF65-F5344CB8AC3E}">
        <p14:creationId xmlns:p14="http://schemas.microsoft.com/office/powerpoint/2010/main" val="7582997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54284</TotalTime>
  <Words>2864</Words>
  <Application>Microsoft Macintosh PowerPoint</Application>
  <PresentationFormat>On-screen Show (4:3)</PresentationFormat>
  <Paragraphs>680</Paragraphs>
  <Slides>79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89" baseType="lpstr">
      <vt:lpstr>Andale Mono</vt:lpstr>
      <vt:lpstr>Arial Black</vt:lpstr>
      <vt:lpstr>Calibri</vt:lpstr>
      <vt:lpstr>Gill Sans</vt:lpstr>
      <vt:lpstr>Symbol</vt:lpstr>
      <vt:lpstr>Wingdings</vt:lpstr>
      <vt:lpstr>Zapf Dingbats</vt:lpstr>
      <vt:lpstr>Arial</vt:lpstr>
      <vt:lpstr>Default Design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Maryland</Company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11382</cp:revision>
  <dcterms:created xsi:type="dcterms:W3CDTF">2012-08-31T06:36:49Z</dcterms:created>
  <dcterms:modified xsi:type="dcterms:W3CDTF">2018-02-15T19:12:11Z</dcterms:modified>
</cp:coreProperties>
</file>